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5"/>
  </p:notesMasterIdLst>
  <p:sldIdLst>
    <p:sldId id="256" r:id="rId2"/>
    <p:sldId id="257" r:id="rId3"/>
    <p:sldId id="296" r:id="rId4"/>
    <p:sldId id="260" r:id="rId5"/>
    <p:sldId id="258" r:id="rId6"/>
    <p:sldId id="299" r:id="rId7"/>
    <p:sldId id="304" r:id="rId8"/>
    <p:sldId id="280" r:id="rId9"/>
    <p:sldId id="267" r:id="rId10"/>
    <p:sldId id="309" r:id="rId11"/>
    <p:sldId id="310" r:id="rId12"/>
    <p:sldId id="311" r:id="rId13"/>
    <p:sldId id="313" r:id="rId14"/>
    <p:sldId id="314" r:id="rId15"/>
    <p:sldId id="315" r:id="rId16"/>
    <p:sldId id="316" r:id="rId17"/>
    <p:sldId id="300" r:id="rId18"/>
    <p:sldId id="259" r:id="rId19"/>
    <p:sldId id="298" r:id="rId20"/>
    <p:sldId id="306" r:id="rId21"/>
    <p:sldId id="307" r:id="rId22"/>
    <p:sldId id="308" r:id="rId23"/>
    <p:sldId id="317" r:id="rId24"/>
  </p:sldIdLst>
  <p:sldSz cx="9144000" cy="5143500" type="screen16x9"/>
  <p:notesSz cx="6858000" cy="9144000"/>
  <p:embeddedFontLst>
    <p:embeddedFont>
      <p:font typeface="Roboto Slab" panose="020B0604020202020204" charset="0"/>
      <p:regular r:id="rId26"/>
      <p:bold r:id="rId27"/>
    </p:embeddedFont>
    <p:embeddedFont>
      <p:font typeface="Source Sans Pro"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13AD"/>
    <a:srgbClr val="330FCB"/>
    <a:srgbClr val="2B6F38"/>
    <a:srgbClr val="2AE23C"/>
    <a:srgbClr val="5F649A"/>
    <a:srgbClr val="55238D"/>
    <a:srgbClr val="16A7C4"/>
    <a:srgbClr val="909090"/>
    <a:srgbClr val="10AC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03" autoAdjust="0"/>
    <p:restoredTop sz="60317" autoAdjust="0"/>
  </p:normalViewPr>
  <p:slideViewPr>
    <p:cSldViewPr snapToGrid="0">
      <p:cViewPr varScale="1">
        <p:scale>
          <a:sx n="89" d="100"/>
          <a:sy n="89" d="100"/>
        </p:scale>
        <p:origin x="92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7599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867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9567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2359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5952" y="0"/>
            <a:ext cx="9140602" cy="5143500"/>
          </a:xfrm>
          <a:prstGeom prst="rect">
            <a:avLst/>
          </a:prstGeom>
          <a:noFill/>
          <a:ln>
            <a:noFill/>
          </a:ln>
        </p:spPr>
      </p:pic>
      <p:sp>
        <p:nvSpPr>
          <p:cNvPr id="31" name="Google Shape;31;p4"/>
          <p:cNvSpPr txBox="1">
            <a:spLocks noGrp="1"/>
          </p:cNvSpPr>
          <p:nvPr>
            <p:ph type="body" idx="1"/>
          </p:nvPr>
        </p:nvSpPr>
        <p:spPr>
          <a:xfrm>
            <a:off x="1215300" y="1723650"/>
            <a:ext cx="6713400" cy="819900"/>
          </a:xfrm>
          <a:prstGeom prst="rect">
            <a:avLst/>
          </a:prstGeom>
        </p:spPr>
        <p:txBody>
          <a:bodyPr spcFirstLastPara="1" wrap="square" lIns="91425" tIns="91425" rIns="91425" bIns="91425" anchor="t" anchorCtr="0">
            <a:noAutofit/>
          </a:bodyPr>
          <a:lstStyle>
            <a:lvl1pPr marL="457200" lvl="0" indent="-457200" algn="ctr" rtl="0">
              <a:spcBef>
                <a:spcPts val="600"/>
              </a:spcBef>
              <a:spcAft>
                <a:spcPts val="0"/>
              </a:spcAft>
              <a:buClr>
                <a:schemeClr val="dk1"/>
              </a:buClr>
              <a:buSzPts val="3600"/>
              <a:buChar char="◎"/>
              <a:defRPr sz="3600" i="1"/>
            </a:lvl1pPr>
            <a:lvl2pPr marL="914400" lvl="1" indent="-457200" algn="ctr" rtl="0">
              <a:spcBef>
                <a:spcPts val="0"/>
              </a:spcBef>
              <a:spcAft>
                <a:spcPts val="0"/>
              </a:spcAft>
              <a:buClr>
                <a:schemeClr val="dk1"/>
              </a:buClr>
              <a:buSzPts val="3600"/>
              <a:buChar char="○"/>
              <a:defRPr sz="3600" i="1"/>
            </a:lvl2pPr>
            <a:lvl3pPr marL="1371600" lvl="2" indent="-457200" algn="ctr" rtl="0">
              <a:spcBef>
                <a:spcPts val="0"/>
              </a:spcBef>
              <a:spcAft>
                <a:spcPts val="0"/>
              </a:spcAft>
              <a:buClr>
                <a:schemeClr val="dk1"/>
              </a:buClr>
              <a:buSzPts val="3600"/>
              <a:buChar char="◉"/>
              <a:defRPr sz="3600" i="1"/>
            </a:lvl3pPr>
            <a:lvl4pPr marL="1828800" lvl="3" indent="-457200" algn="ctr" rtl="0">
              <a:spcBef>
                <a:spcPts val="0"/>
              </a:spcBef>
              <a:spcAft>
                <a:spcPts val="0"/>
              </a:spcAft>
              <a:buSzPts val="3600"/>
              <a:buChar char="●"/>
              <a:defRPr sz="3600" i="1"/>
            </a:lvl4pPr>
            <a:lvl5pPr marL="2286000" lvl="4" indent="-457200" algn="ctr" rtl="0">
              <a:spcBef>
                <a:spcPts val="0"/>
              </a:spcBef>
              <a:spcAft>
                <a:spcPts val="0"/>
              </a:spcAft>
              <a:buSzPts val="3600"/>
              <a:buChar char="○"/>
              <a:defRPr sz="3600" i="1"/>
            </a:lvl5pPr>
            <a:lvl6pPr marL="2743200" lvl="5" indent="-457200" algn="ctr" rtl="0">
              <a:spcBef>
                <a:spcPts val="0"/>
              </a:spcBef>
              <a:spcAft>
                <a:spcPts val="0"/>
              </a:spcAft>
              <a:buSzPts val="3600"/>
              <a:buChar char="■"/>
              <a:defRPr sz="3600" i="1"/>
            </a:lvl6pPr>
            <a:lvl7pPr marL="3200400" lvl="6" indent="-457200" algn="ctr" rtl="0">
              <a:spcBef>
                <a:spcPts val="0"/>
              </a:spcBef>
              <a:spcAft>
                <a:spcPts val="0"/>
              </a:spcAft>
              <a:buSzPts val="3600"/>
              <a:buChar char="●"/>
              <a:defRPr sz="3600" i="1"/>
            </a:lvl7pPr>
            <a:lvl8pPr marL="3657600" lvl="7" indent="-457200" algn="ctr" rtl="0">
              <a:spcBef>
                <a:spcPts val="0"/>
              </a:spcBef>
              <a:spcAft>
                <a:spcPts val="0"/>
              </a:spcAft>
              <a:buSzPts val="3600"/>
              <a:buChar char="○"/>
              <a:defRPr sz="3600" i="1"/>
            </a:lvl8pPr>
            <a:lvl9pPr marL="4114800" lvl="8" indent="-457200" algn="ctr">
              <a:spcBef>
                <a:spcPts val="0"/>
              </a:spcBef>
              <a:spcAft>
                <a:spcPts val="0"/>
              </a:spcAft>
              <a:buSzPts val="3600"/>
              <a:buChar char="■"/>
              <a:defRPr sz="3600" i="1"/>
            </a:lvl9pPr>
          </a:lstStyle>
          <a:p>
            <a:endParaRPr/>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accent1"/>
                  </a:solidFill>
                  <a:latin typeface="Source Sans Pro"/>
                  <a:ea typeface="Source Sans Pro"/>
                  <a:cs typeface="Source Sans Pro"/>
                  <a:sym typeface="Source Sans Pro"/>
                </a:rPr>
                <a:t>“</a:t>
              </a:r>
              <a:endParaRPr sz="6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 name="Google Shape;36;p4"/>
          <p:cNvCxnSpPr>
            <a:endCxn id="34" idx="1"/>
          </p:cNvCxnSpPr>
          <p:nvPr/>
        </p:nvCxnSpPr>
        <p:spPr>
          <a:xfrm>
            <a:off x="3750511" y="390297"/>
            <a:ext cx="532200" cy="5355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4362902" y="436125"/>
            <a:ext cx="209100" cy="3696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714901" y="765562"/>
            <a:ext cx="58074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BÁO CÁO ĐỒ ÁN by </a:t>
            </a:r>
            <a:r>
              <a:rPr lang="en-US" dirty="0" err="1" smtClean="0"/>
              <a:t>nhóm</a:t>
            </a:r>
            <a:r>
              <a:rPr lang="en-US" dirty="0" smtClean="0"/>
              <a:t> 4</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113" y="2658803"/>
            <a:ext cx="5088687" cy="2484697"/>
          </a:xfrm>
          <a:prstGeom prst="rect">
            <a:avLst/>
          </a:prstGeom>
        </p:spPr>
      </p:pic>
      <p:sp>
        <p:nvSpPr>
          <p:cNvPr id="3" name="TextBox 2"/>
          <p:cNvSpPr txBox="1"/>
          <p:nvPr/>
        </p:nvSpPr>
        <p:spPr>
          <a:xfrm>
            <a:off x="86139" y="3187148"/>
            <a:ext cx="3808130" cy="276999"/>
          </a:xfrm>
          <a:prstGeom prst="rect">
            <a:avLst/>
          </a:prstGeom>
          <a:noFill/>
        </p:spPr>
        <p:txBody>
          <a:bodyPr wrap="square" rtlCol="0">
            <a:spAutoFit/>
          </a:bodyPr>
          <a:lstStyle/>
          <a:p>
            <a:pPr algn="ctr"/>
            <a:r>
              <a:rPr lang="en-US" sz="1200" dirty="0" err="1" smtClean="0">
                <a:solidFill>
                  <a:schemeClr val="tx2">
                    <a:lumMod val="10000"/>
                  </a:schemeClr>
                </a:solidFill>
                <a:latin typeface="Times New Roman" panose="02020603050405020304" pitchFamily="18" charset="0"/>
                <a:cs typeface="Times New Roman" panose="02020603050405020304" pitchFamily="18" charset="0"/>
              </a:rPr>
              <a:t>Giảng</a:t>
            </a:r>
            <a:r>
              <a:rPr lang="en-US" sz="1200" dirty="0" smtClean="0">
                <a:solidFill>
                  <a:schemeClr val="tx2">
                    <a:lumMod val="10000"/>
                  </a:schemeClr>
                </a:solidFill>
                <a:latin typeface="Times New Roman" panose="02020603050405020304" pitchFamily="18" charset="0"/>
                <a:cs typeface="Times New Roman" panose="02020603050405020304" pitchFamily="18" charset="0"/>
              </a:rPr>
              <a:t> </a:t>
            </a:r>
            <a:r>
              <a:rPr lang="en-US" sz="1200" dirty="0" err="1" smtClean="0">
                <a:solidFill>
                  <a:schemeClr val="tx2">
                    <a:lumMod val="10000"/>
                  </a:schemeClr>
                </a:solidFill>
                <a:latin typeface="Times New Roman" panose="02020603050405020304" pitchFamily="18" charset="0"/>
                <a:cs typeface="Times New Roman" panose="02020603050405020304" pitchFamily="18" charset="0"/>
              </a:rPr>
              <a:t>viên</a:t>
            </a:r>
            <a:r>
              <a:rPr lang="en-US" sz="1200" dirty="0" smtClean="0">
                <a:solidFill>
                  <a:schemeClr val="tx2">
                    <a:lumMod val="10000"/>
                  </a:schemeClr>
                </a:solidFill>
                <a:latin typeface="Times New Roman" panose="02020603050405020304" pitchFamily="18" charset="0"/>
                <a:cs typeface="Times New Roman" panose="02020603050405020304" pitchFamily="18" charset="0"/>
              </a:rPr>
              <a:t> </a:t>
            </a:r>
            <a:r>
              <a:rPr lang="en-US" sz="1200" dirty="0" err="1" smtClean="0">
                <a:solidFill>
                  <a:schemeClr val="tx2">
                    <a:lumMod val="10000"/>
                  </a:schemeClr>
                </a:solidFill>
                <a:latin typeface="Times New Roman" panose="02020603050405020304" pitchFamily="18" charset="0"/>
                <a:cs typeface="Times New Roman" panose="02020603050405020304" pitchFamily="18" charset="0"/>
              </a:rPr>
              <a:t>hướng</a:t>
            </a:r>
            <a:r>
              <a:rPr lang="en-US" sz="1200" dirty="0" smtClean="0">
                <a:solidFill>
                  <a:schemeClr val="tx2">
                    <a:lumMod val="10000"/>
                  </a:schemeClr>
                </a:solidFill>
                <a:latin typeface="Times New Roman" panose="02020603050405020304" pitchFamily="18" charset="0"/>
                <a:cs typeface="Times New Roman" panose="02020603050405020304" pitchFamily="18" charset="0"/>
              </a:rPr>
              <a:t> </a:t>
            </a:r>
            <a:r>
              <a:rPr lang="en-US" sz="1200" dirty="0" err="1" smtClean="0">
                <a:solidFill>
                  <a:schemeClr val="tx2">
                    <a:lumMod val="10000"/>
                  </a:schemeClr>
                </a:solidFill>
                <a:latin typeface="Times New Roman" panose="02020603050405020304" pitchFamily="18" charset="0"/>
                <a:cs typeface="Times New Roman" panose="02020603050405020304" pitchFamily="18" charset="0"/>
              </a:rPr>
              <a:t>dẫn</a:t>
            </a:r>
            <a:r>
              <a:rPr lang="en-US" sz="1200" dirty="0" smtClean="0">
                <a:solidFill>
                  <a:schemeClr val="tx2">
                    <a:lumMod val="10000"/>
                  </a:schemeClr>
                </a:solidFill>
                <a:latin typeface="Times New Roman" panose="02020603050405020304" pitchFamily="18" charset="0"/>
                <a:cs typeface="Times New Roman" panose="02020603050405020304" pitchFamily="18" charset="0"/>
              </a:rPr>
              <a:t>: </a:t>
            </a:r>
            <a:r>
              <a:rPr lang="en-US" sz="1200" b="1" dirty="0" err="1" smtClean="0">
                <a:solidFill>
                  <a:schemeClr val="tx2">
                    <a:lumMod val="10000"/>
                  </a:schemeClr>
                </a:solidFill>
                <a:latin typeface="Times New Roman" panose="02020603050405020304" pitchFamily="18" charset="0"/>
                <a:cs typeface="Times New Roman" panose="02020603050405020304" pitchFamily="18" charset="0"/>
              </a:rPr>
              <a:t>Ths</a:t>
            </a:r>
            <a:r>
              <a:rPr lang="en-US" sz="1200" b="1" dirty="0">
                <a:solidFill>
                  <a:schemeClr val="tx2">
                    <a:lumMod val="10000"/>
                  </a:schemeClr>
                </a:solidFill>
                <a:latin typeface="Times New Roman" panose="02020603050405020304" pitchFamily="18" charset="0"/>
                <a:cs typeface="Times New Roman" panose="02020603050405020304" pitchFamily="18" charset="0"/>
              </a:rPr>
              <a:t>. </a:t>
            </a:r>
            <a:r>
              <a:rPr lang="en-US" sz="1200" b="1" dirty="0" err="1">
                <a:solidFill>
                  <a:schemeClr val="tx2">
                    <a:lumMod val="10000"/>
                  </a:schemeClr>
                </a:solidFill>
                <a:latin typeface="Times New Roman" panose="02020603050405020304" pitchFamily="18" charset="0"/>
                <a:cs typeface="Times New Roman" panose="02020603050405020304" pitchFamily="18" charset="0"/>
              </a:rPr>
              <a:t>Nguyễn</a:t>
            </a:r>
            <a:r>
              <a:rPr lang="en-US" sz="1200" b="1" dirty="0">
                <a:solidFill>
                  <a:schemeClr val="tx2">
                    <a:lumMod val="10000"/>
                  </a:schemeClr>
                </a:solidFill>
                <a:latin typeface="Times New Roman" panose="02020603050405020304" pitchFamily="18" charset="0"/>
                <a:cs typeface="Times New Roman" panose="02020603050405020304" pitchFamily="18" charset="0"/>
              </a:rPr>
              <a:t> </a:t>
            </a:r>
            <a:r>
              <a:rPr lang="en-US" sz="1200" b="1" dirty="0" err="1">
                <a:solidFill>
                  <a:schemeClr val="tx2">
                    <a:lumMod val="10000"/>
                  </a:schemeClr>
                </a:solidFill>
                <a:latin typeface="Times New Roman" panose="02020603050405020304" pitchFamily="18" charset="0"/>
                <a:cs typeface="Times New Roman" panose="02020603050405020304" pitchFamily="18" charset="0"/>
              </a:rPr>
              <a:t>Đỗ</a:t>
            </a:r>
            <a:r>
              <a:rPr lang="en-US" sz="1200" b="1" dirty="0">
                <a:solidFill>
                  <a:schemeClr val="tx2">
                    <a:lumMod val="10000"/>
                  </a:schemeClr>
                </a:solidFill>
                <a:latin typeface="Times New Roman" panose="02020603050405020304" pitchFamily="18" charset="0"/>
                <a:cs typeface="Times New Roman" panose="02020603050405020304" pitchFamily="18" charset="0"/>
              </a:rPr>
              <a:t> </a:t>
            </a:r>
            <a:r>
              <a:rPr lang="en-US" sz="1200" b="1" dirty="0" err="1">
                <a:solidFill>
                  <a:schemeClr val="tx2">
                    <a:lumMod val="10000"/>
                  </a:schemeClr>
                </a:solidFill>
                <a:latin typeface="Times New Roman" panose="02020603050405020304" pitchFamily="18" charset="0"/>
                <a:cs typeface="Times New Roman" panose="02020603050405020304" pitchFamily="18" charset="0"/>
              </a:rPr>
              <a:t>Thái</a:t>
            </a:r>
            <a:r>
              <a:rPr lang="en-US" sz="1200" b="1" dirty="0">
                <a:solidFill>
                  <a:schemeClr val="tx2">
                    <a:lumMod val="10000"/>
                  </a:schemeClr>
                </a:solidFill>
                <a:latin typeface="Times New Roman" panose="02020603050405020304" pitchFamily="18" charset="0"/>
                <a:cs typeface="Times New Roman" panose="02020603050405020304" pitchFamily="18" charset="0"/>
              </a:rPr>
              <a:t> </a:t>
            </a:r>
            <a:r>
              <a:rPr lang="en-US" sz="1200" b="1" dirty="0" err="1">
                <a:solidFill>
                  <a:schemeClr val="tx2">
                    <a:lumMod val="10000"/>
                  </a:schemeClr>
                </a:solidFill>
                <a:latin typeface="Times New Roman" panose="02020603050405020304" pitchFamily="18" charset="0"/>
                <a:cs typeface="Times New Roman" panose="02020603050405020304" pitchFamily="18" charset="0"/>
              </a:rPr>
              <a:t>Nguyên</a:t>
            </a:r>
            <a:endParaRPr lang="en-US" sz="1200" dirty="0">
              <a:solidFill>
                <a:schemeClr val="tx2">
                  <a:lumMod val="10000"/>
                </a:schemeClr>
              </a:solidFill>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Vertical)">
                                      <p:cBhvr>
                                        <p:cTn id="7" dur="500"/>
                                        <p:tgtEl>
                                          <p:spTgt spid="70"/>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out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1562"/>
            <a:ext cx="9144000" cy="5165062"/>
          </a:xfrm>
          <a:prstGeom prst="rect">
            <a:avLst/>
          </a:prstGeom>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4" name="Oval 3"/>
          <p:cNvSpPr/>
          <p:nvPr/>
        </p:nvSpPr>
        <p:spPr>
          <a:xfrm>
            <a:off x="3695251" y="1791820"/>
            <a:ext cx="1753497" cy="155985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p:cNvSpPr txBox="1"/>
          <p:nvPr/>
        </p:nvSpPr>
        <p:spPr>
          <a:xfrm>
            <a:off x="3902335" y="2333222"/>
            <a:ext cx="1339328" cy="477054"/>
          </a:xfrm>
          <a:prstGeom prst="rect">
            <a:avLst/>
          </a:prstGeom>
          <a:noFill/>
        </p:spPr>
        <p:txBody>
          <a:bodyPr wrap="square" rtlCol="0">
            <a:spAutoFit/>
          </a:bodyPr>
          <a:lstStyle/>
          <a:p>
            <a:r>
              <a:rPr lang="en-US" sz="2500" b="1" i="1" dirty="0" err="1" smtClean="0">
                <a:solidFill>
                  <a:srgbClr val="FF0000"/>
                </a:solidFill>
                <a:latin typeface="Times New Roman" panose="02020603050405020304" pitchFamily="18" charset="0"/>
                <a:cs typeface="Times New Roman" panose="02020603050405020304" pitchFamily="18" charset="0"/>
              </a:rPr>
              <a:t>Ưu</a:t>
            </a:r>
            <a:r>
              <a:rPr lang="en-US" sz="2500" b="1" i="1" dirty="0" smtClean="0">
                <a:solidFill>
                  <a:srgbClr val="FF0000"/>
                </a:solidFill>
                <a:latin typeface="Times New Roman" panose="02020603050405020304" pitchFamily="18" charset="0"/>
                <a:cs typeface="Times New Roman" panose="02020603050405020304" pitchFamily="18" charset="0"/>
              </a:rPr>
              <a:t> </a:t>
            </a:r>
            <a:r>
              <a:rPr lang="en-US" sz="2500" b="1" i="1" dirty="0" err="1" smtClean="0">
                <a:solidFill>
                  <a:srgbClr val="FF0000"/>
                </a:solidFill>
                <a:latin typeface="Times New Roman" panose="02020603050405020304" pitchFamily="18" charset="0"/>
                <a:cs typeface="Times New Roman" panose="02020603050405020304" pitchFamily="18" charset="0"/>
              </a:rPr>
              <a:t>điểm</a:t>
            </a:r>
            <a:endParaRPr lang="vi-VN" sz="2500" dirty="0">
              <a:solidFill>
                <a:srgbClr val="FF0000"/>
              </a:solidFill>
              <a:latin typeface="Times New Roman" panose="02020603050405020304" pitchFamily="18" charset="0"/>
              <a:cs typeface="Times New Roman" panose="02020603050405020304" pitchFamily="18" charset="0"/>
            </a:endParaRPr>
          </a:p>
        </p:txBody>
      </p:sp>
      <p:cxnSp>
        <p:nvCxnSpPr>
          <p:cNvPr id="11" name="Elbow Connector 10"/>
          <p:cNvCxnSpPr>
            <a:endCxn id="13" idx="1"/>
          </p:cNvCxnSpPr>
          <p:nvPr/>
        </p:nvCxnSpPr>
        <p:spPr>
          <a:xfrm flipV="1">
            <a:off x="5241663" y="1346465"/>
            <a:ext cx="1331259" cy="76203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6572922" y="541401"/>
            <a:ext cx="1925619" cy="1610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extBox 16"/>
          <p:cNvSpPr txBox="1"/>
          <p:nvPr/>
        </p:nvSpPr>
        <p:spPr>
          <a:xfrm>
            <a:off x="6712772" y="871369"/>
            <a:ext cx="1570616" cy="784830"/>
          </a:xfrm>
          <a:prstGeom prst="rect">
            <a:avLst/>
          </a:prstGeom>
          <a:noFill/>
        </p:spPr>
        <p:txBody>
          <a:bodyPr wrap="square" rtlCol="0">
            <a:spAutoFit/>
          </a:bodyPr>
          <a:lstStyle/>
          <a:p>
            <a:r>
              <a:rPr lang="en-US" sz="1500" dirty="0" err="1">
                <a:solidFill>
                  <a:schemeClr val="tx1"/>
                </a:solidFill>
                <a:latin typeface="Times New Roman" panose="02020603050405020304" pitchFamily="18" charset="0"/>
                <a:cs typeface="Times New Roman" panose="02020603050405020304" pitchFamily="18" charset="0"/>
              </a:rPr>
              <a:t>X</a:t>
            </a:r>
            <a:r>
              <a:rPr lang="en-US" sz="1500" dirty="0" err="1" smtClean="0">
                <a:solidFill>
                  <a:schemeClr val="tx1"/>
                </a:solidFill>
                <a:latin typeface="Times New Roman" panose="02020603050405020304" pitchFamily="18" charset="0"/>
                <a:cs typeface="Times New Roman" panose="02020603050405020304" pitchFamily="18" charset="0"/>
              </a:rPr>
              <a:t>ử</a:t>
            </a:r>
            <a:r>
              <a:rPr lang="en-US" sz="1500" dirty="0" smtClean="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lý</a:t>
            </a:r>
            <a:r>
              <a:rPr lang="en-US" sz="1500" dirty="0">
                <a:solidFill>
                  <a:schemeClr val="tx1"/>
                </a:solidFill>
                <a:latin typeface="Times New Roman" panose="02020603050405020304" pitchFamily="18" charset="0"/>
                <a:cs typeface="Times New Roman" panose="02020603050405020304" pitchFamily="18" charset="0"/>
              </a:rPr>
              <a:t> code </a:t>
            </a:r>
            <a:r>
              <a:rPr lang="en-US" sz="1500" dirty="0" err="1">
                <a:solidFill>
                  <a:schemeClr val="tx1"/>
                </a:solidFill>
                <a:latin typeface="Times New Roman" panose="02020603050405020304" pitchFamily="18" charset="0"/>
                <a:cs typeface="Times New Roman" panose="02020603050405020304" pitchFamily="18" charset="0"/>
              </a:rPr>
              <a:t>rất</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nhanh</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và</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có</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khả</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năng</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mở</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rộng</a:t>
            </a:r>
            <a:endParaRPr lang="vi-VN" sz="1500" dirty="0">
              <a:solidFill>
                <a:schemeClr val="tx1"/>
              </a:solidFill>
              <a:latin typeface="Times New Roman" panose="02020603050405020304" pitchFamily="18" charset="0"/>
              <a:cs typeface="Times New Roman" panose="02020603050405020304" pitchFamily="18" charset="0"/>
            </a:endParaRPr>
          </a:p>
        </p:txBody>
      </p:sp>
      <p:sp>
        <p:nvSpPr>
          <p:cNvPr id="18" name="Rounded Rectangle 17"/>
          <p:cNvSpPr/>
          <p:nvPr/>
        </p:nvSpPr>
        <p:spPr>
          <a:xfrm>
            <a:off x="661594" y="623944"/>
            <a:ext cx="2216075" cy="1546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Rounded Rectangle 18"/>
          <p:cNvSpPr/>
          <p:nvPr/>
        </p:nvSpPr>
        <p:spPr>
          <a:xfrm>
            <a:off x="1151068" y="3351680"/>
            <a:ext cx="1920705" cy="12418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3" name="Elbow Connector 22"/>
          <p:cNvCxnSpPr>
            <a:endCxn id="18" idx="2"/>
          </p:cNvCxnSpPr>
          <p:nvPr/>
        </p:nvCxnSpPr>
        <p:spPr>
          <a:xfrm rot="10800000">
            <a:off x="1769632" y="2170303"/>
            <a:ext cx="1925618" cy="53534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endCxn id="19" idx="3"/>
          </p:cNvCxnSpPr>
          <p:nvPr/>
        </p:nvCxnSpPr>
        <p:spPr>
          <a:xfrm rot="10800000" flipV="1">
            <a:off x="3071773" y="3255630"/>
            <a:ext cx="1048406" cy="71696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312433" y="3506993"/>
            <a:ext cx="1613647" cy="1015663"/>
          </a:xfrm>
          <a:prstGeom prst="rect">
            <a:avLst/>
          </a:prstGeom>
          <a:noFill/>
        </p:spPr>
        <p:txBody>
          <a:bodyPr wrap="square" rtlCol="0">
            <a:spAutoFit/>
          </a:bodyPr>
          <a:lstStyle/>
          <a:p>
            <a:r>
              <a:rPr lang="en-US" sz="1500" dirty="0" err="1">
                <a:latin typeface="Times New Roman" panose="02020603050405020304" pitchFamily="18" charset="0"/>
                <a:cs typeface="Times New Roman" panose="02020603050405020304" pitchFamily="18" charset="0"/>
              </a:rPr>
              <a:t>P</a:t>
            </a:r>
            <a:r>
              <a:rPr lang="en-US" sz="1500" dirty="0" err="1" smtClean="0">
                <a:latin typeface="Times New Roman" panose="02020603050405020304" pitchFamily="18" charset="0"/>
                <a:cs typeface="Times New Roman" panose="02020603050405020304" pitchFamily="18" charset="0"/>
              </a:rPr>
              <a:t>hát</a:t>
            </a:r>
            <a:r>
              <a:rPr lang="en-US" sz="1500" dirty="0" smtClean="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triển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các</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ứng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dụng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có</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tương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thích</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với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trình</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duyệt</a:t>
            </a:r>
            <a:endParaRPr lang="vi-VN" sz="1500" dirty="0">
              <a:latin typeface="Times New Roman" panose="02020603050405020304" pitchFamily="18" charset="0"/>
              <a:cs typeface="Times New Roman" panose="02020603050405020304" pitchFamily="18" charset="0"/>
            </a:endParaRPr>
          </a:p>
        </p:txBody>
      </p:sp>
      <p:sp>
        <p:nvSpPr>
          <p:cNvPr id="29" name="TextBox 28"/>
          <p:cNvSpPr txBox="1"/>
          <p:nvPr/>
        </p:nvSpPr>
        <p:spPr>
          <a:xfrm>
            <a:off x="806824" y="785308"/>
            <a:ext cx="1914861" cy="1169551"/>
          </a:xfrm>
          <a:prstGeom prst="rect">
            <a:avLst/>
          </a:prstGeom>
          <a:noFill/>
        </p:spPr>
        <p:txBody>
          <a:bodyPr wrap="square" rtlCol="0">
            <a:spAutoFit/>
          </a:bodyPr>
          <a:lstStyle/>
          <a:p>
            <a:pPr lvl="0"/>
            <a:r>
              <a:rPr lang="en-US" dirty="0" err="1">
                <a:latin typeface="Times New Roman" panose="02020603050405020304" pitchFamily="18" charset="0"/>
                <a:cs typeface="Times New Roman" panose="02020603050405020304" pitchFamily="18" charset="0"/>
              </a:rPr>
              <a:t>T</a:t>
            </a:r>
            <a:r>
              <a:rPr lang="en-US" dirty="0" err="1" smtClean="0">
                <a:latin typeface="Times New Roman" panose="02020603050405020304" pitchFamily="18" charset="0"/>
                <a:cs typeface="Times New Roman" panose="02020603050405020304" pitchFamily="18" charset="0"/>
              </a:rPr>
              <a:t>ạo</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dòng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thiểu</a:t>
            </a:r>
            <a:r>
              <a:rPr lang="en-US"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a:p>
            <a:endParaRPr lang="vi-VN" dirty="0">
              <a:latin typeface="+mj-lt"/>
            </a:endParaRPr>
          </a:p>
        </p:txBody>
      </p:sp>
      <p:sp>
        <p:nvSpPr>
          <p:cNvPr id="38" name="Rounded Rectangle 37"/>
          <p:cNvSpPr/>
          <p:nvPr/>
        </p:nvSpPr>
        <p:spPr>
          <a:xfrm>
            <a:off x="3695250" y="408500"/>
            <a:ext cx="1877211" cy="8653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9" name="TextBox 38"/>
          <p:cNvSpPr txBox="1"/>
          <p:nvPr/>
        </p:nvSpPr>
        <p:spPr>
          <a:xfrm>
            <a:off x="3882164" y="489048"/>
            <a:ext cx="1566583" cy="553998"/>
          </a:xfrm>
          <a:prstGeom prst="rect">
            <a:avLst/>
          </a:prstGeom>
          <a:noFill/>
        </p:spPr>
        <p:txBody>
          <a:bodyPr wrap="square" rtlCol="0">
            <a:spAutoFit/>
          </a:bodyPr>
          <a:lstStyle/>
          <a:p>
            <a:r>
              <a:rPr lang="en-US" sz="1500" dirty="0" err="1">
                <a:latin typeface="Times New Roman" panose="02020603050405020304" pitchFamily="18" charset="0"/>
                <a:cs typeface="Times New Roman" panose="02020603050405020304" pitchFamily="18" charset="0"/>
              </a:rPr>
              <a:t>C</a:t>
            </a:r>
            <a:r>
              <a:rPr lang="en-US" sz="1500" dirty="0" err="1" smtClean="0">
                <a:latin typeface="Times New Roman" panose="02020603050405020304" pitchFamily="18" charset="0"/>
                <a:cs typeface="Times New Roman" panose="02020603050405020304" pitchFamily="18" charset="0"/>
              </a:rPr>
              <a:t>ải</a:t>
            </a:r>
            <a:r>
              <a:rPr lang="en-US" sz="1500" dirty="0" smtClean="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thiện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hiệu</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suất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lập</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trình</a:t>
            </a:r>
            <a:r>
              <a:rPr lang="en-US" sz="1500" dirty="0">
                <a:latin typeface="Times New Roman" panose="02020603050405020304" pitchFamily="18" charset="0"/>
                <a:cs typeface="Times New Roman" panose="02020603050405020304" pitchFamily="18" charset="0"/>
              </a:rPr>
              <a:t> web</a:t>
            </a:r>
            <a:endParaRPr lang="vi-VN" sz="1500" dirty="0">
              <a:latin typeface="Times New Roman" panose="02020603050405020304" pitchFamily="18" charset="0"/>
              <a:cs typeface="Times New Roman" panose="02020603050405020304" pitchFamily="18" charset="0"/>
            </a:endParaRPr>
          </a:p>
        </p:txBody>
      </p:sp>
      <p:cxnSp>
        <p:nvCxnSpPr>
          <p:cNvPr id="41" name="Elbow Connector 40"/>
          <p:cNvCxnSpPr>
            <a:endCxn id="38" idx="2"/>
          </p:cNvCxnSpPr>
          <p:nvPr/>
        </p:nvCxnSpPr>
        <p:spPr>
          <a:xfrm rot="5400000" flipH="1" flipV="1">
            <a:off x="4317062" y="1475028"/>
            <a:ext cx="517944" cy="11564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5997853" y="3255630"/>
            <a:ext cx="2285535" cy="1337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5" name="Elbow Connector 44"/>
          <p:cNvCxnSpPr>
            <a:stCxn id="4" idx="5"/>
            <a:endCxn id="43" idx="1"/>
          </p:cNvCxnSpPr>
          <p:nvPr/>
        </p:nvCxnSpPr>
        <p:spPr>
          <a:xfrm rot="16200000" flipH="1">
            <a:off x="5194238" y="3120958"/>
            <a:ext cx="801330" cy="80589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143546" y="3431689"/>
            <a:ext cx="1946205" cy="1015663"/>
          </a:xfrm>
          <a:prstGeom prst="rect">
            <a:avLst/>
          </a:prstGeom>
          <a:noFill/>
        </p:spPr>
        <p:txBody>
          <a:bodyPr wrap="square" rtlCol="0">
            <a:spAutoFit/>
          </a:bodyPr>
          <a:lstStyle/>
          <a:p>
            <a:r>
              <a:rPr lang="en-US" sz="1500" dirty="0" err="1">
                <a:latin typeface="Times New Roman" panose="02020603050405020304" pitchFamily="18" charset="0"/>
                <a:cs typeface="Times New Roman" panose="02020603050405020304" pitchFamily="18" charset="0"/>
              </a:rPr>
              <a:t>Hầu</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hết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các</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tính</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năng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mới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của</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trình</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duyệt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mới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đều</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được</a:t>
            </a:r>
            <a:r>
              <a:rPr lang="en-US" sz="1500" dirty="0">
                <a:latin typeface="Times New Roman" panose="02020603050405020304" pitchFamily="18" charset="0"/>
                <a:cs typeface="Times New Roman" panose="02020603050405020304" pitchFamily="18" charset="0"/>
              </a:rPr>
              <a:t> </a:t>
            </a:r>
            <a:r>
              <a:rPr lang="en-US" sz="1500" b="1" dirty="0">
                <a:latin typeface="Times New Roman" panose="02020603050405020304" pitchFamily="18" charset="0"/>
                <a:cs typeface="Times New Roman" panose="02020603050405020304" pitchFamily="18" charset="0"/>
              </a:rPr>
              <a:t>jQuery</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sử</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dụng</a:t>
            </a:r>
            <a:endParaRPr lang="vi-V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926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500"/>
                                        <p:tgtEl>
                                          <p:spTgt spid="4"/>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out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down)">
                                      <p:cBhvr>
                                        <p:cTn id="15" dur="500"/>
                                        <p:tgtEl>
                                          <p:spTgt spid="4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wipe(down)">
                                      <p:cBhvr>
                                        <p:cTn id="18" dur="500"/>
                                        <p:tgtEl>
                                          <p:spTgt spid="3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down)">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left)">
                                      <p:cBhvr>
                                        <p:cTn id="43" dur="500"/>
                                        <p:tgtEl>
                                          <p:spTgt spid="4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right)">
                                      <p:cBhvr>
                                        <p:cTn id="48" dur="500"/>
                                        <p:tgtEl>
                                          <p:spTgt spid="26"/>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right)">
                                      <p:cBhvr>
                                        <p:cTn id="54" dur="5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wipe(down)">
                                      <p:cBhvr>
                                        <p:cTn id="59" dur="500"/>
                                        <p:tgtEl>
                                          <p:spTgt spid="18"/>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down)">
                                      <p:cBhvr>
                                        <p:cTn id="62" dur="500"/>
                                        <p:tgtEl>
                                          <p:spTgt spid="29"/>
                                        </p:tgtEl>
                                      </p:cBhvr>
                                    </p:animEffect>
                                  </p:childTnLst>
                                </p:cTn>
                              </p:par>
                              <p:par>
                                <p:cTn id="63" presetID="22" presetClass="entr" presetSubtype="4"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down)">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3" grpId="0" animBg="1"/>
      <p:bldP spid="17" grpId="0"/>
      <p:bldP spid="18" grpId="0" animBg="1"/>
      <p:bldP spid="19" grpId="0" animBg="1"/>
      <p:bldP spid="28" grpId="0"/>
      <p:bldP spid="29" grpId="0"/>
      <p:bldP spid="38" grpId="0" animBg="1"/>
      <p:bldP spid="39" grpId="0"/>
      <p:bldP spid="43" grpId="0" animBg="1"/>
      <p:bldP spid="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98033" cy="306695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067001"/>
            <a:ext cx="2498034" cy="2076450"/>
          </a:xfrm>
          <a:prstGeom prst="rect">
            <a:avLst/>
          </a:prstGeom>
        </p:spPr>
      </p:pic>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7" name="TextBox 6"/>
          <p:cNvSpPr txBox="1"/>
          <p:nvPr/>
        </p:nvSpPr>
        <p:spPr>
          <a:xfrm>
            <a:off x="390938" y="1786943"/>
            <a:ext cx="1716156" cy="1569660"/>
          </a:xfrm>
          <a:prstGeom prst="rect">
            <a:avLst/>
          </a:prstGeom>
          <a:noFill/>
        </p:spPr>
        <p:txBody>
          <a:bodyPr wrap="square" rtlCol="0">
            <a:spAutoFit/>
          </a:bodyPr>
          <a:lstStyle/>
          <a:p>
            <a:r>
              <a:rPr lang="en-US" sz="9600" dirty="0">
                <a:latin typeface="Times New Roman" panose="02020603050405020304" pitchFamily="18" charset="0"/>
                <a:ea typeface="Roboto Slab" panose="020B0604020202020204" charset="0"/>
                <a:cs typeface="Times New Roman" panose="02020603050405020304" pitchFamily="18" charset="0"/>
              </a:rPr>
              <a:t>3</a:t>
            </a:r>
            <a:r>
              <a:rPr lang="en-US" sz="9600" dirty="0" smtClean="0">
                <a:latin typeface="Times New Roman" panose="02020603050405020304" pitchFamily="18" charset="0"/>
                <a:ea typeface="Roboto Slab" panose="020B0604020202020204" charset="0"/>
                <a:cs typeface="Times New Roman" panose="02020603050405020304" pitchFamily="18" charset="0"/>
              </a:rPr>
              <a:t>.</a:t>
            </a:r>
            <a:endParaRPr lang="en-US" sz="9600" dirty="0">
              <a:latin typeface="Times New Roman" panose="02020603050405020304" pitchFamily="18" charset="0"/>
              <a:ea typeface="Roboto Slab" panose="020B0604020202020204" charset="0"/>
              <a:cs typeface="Times New Roman" panose="02020603050405020304" pitchFamily="18" charset="0"/>
            </a:endParaRPr>
          </a:p>
        </p:txBody>
      </p:sp>
      <p:sp>
        <p:nvSpPr>
          <p:cNvPr id="9" name="Rectangle 8"/>
          <p:cNvSpPr/>
          <p:nvPr/>
        </p:nvSpPr>
        <p:spPr>
          <a:xfrm>
            <a:off x="2498034" y="49"/>
            <a:ext cx="6645966" cy="5143451"/>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TextBox 9"/>
          <p:cNvSpPr txBox="1"/>
          <p:nvPr/>
        </p:nvSpPr>
        <p:spPr>
          <a:xfrm>
            <a:off x="3293163" y="1786943"/>
            <a:ext cx="5055704" cy="1569660"/>
          </a:xfrm>
          <a:prstGeom prst="rect">
            <a:avLst/>
          </a:prstGeom>
          <a:noFill/>
        </p:spPr>
        <p:txBody>
          <a:bodyPr wrap="square" rtlCol="0">
            <a:spAutoFit/>
          </a:bodyPr>
          <a:lstStyle/>
          <a:p>
            <a:r>
              <a:rPr lang="en-US" sz="9600" dirty="0">
                <a:latin typeface="Times New Roman" panose="02020603050405020304" pitchFamily="18" charset="0"/>
                <a:cs typeface="Times New Roman" panose="02020603050405020304" pitchFamily="18" charset="0"/>
              </a:rPr>
              <a:t>Bootstrap</a:t>
            </a:r>
            <a:endParaRPr lang="en-US" sz="9600" dirty="0">
              <a:latin typeface="Times New Roman" panose="02020603050405020304" pitchFamily="18" charset="0"/>
              <a:ea typeface="Roboto Slab" panose="020B0604020202020204" charset="0"/>
              <a:cs typeface="Times New Roman" panose="02020603050405020304" pitchFamily="18" charset="0"/>
            </a:endParaRPr>
          </a:p>
        </p:txBody>
      </p:sp>
    </p:spTree>
    <p:extLst>
      <p:ext uri="{BB962C8B-B14F-4D97-AF65-F5344CB8AC3E}">
        <p14:creationId xmlns:p14="http://schemas.microsoft.com/office/powerpoint/2010/main" val="5759969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150" y="308120"/>
            <a:ext cx="7571700" cy="477188"/>
          </a:xfrm>
        </p:spPr>
        <p:txBody>
          <a:bodyPr/>
          <a:lstStyle/>
          <a:p>
            <a:r>
              <a:rPr lang="en-US" dirty="0" smtClean="0"/>
              <a:t/>
            </a:r>
            <a:br>
              <a:rPr lang="en-US" dirty="0" smtClean="0"/>
            </a:br>
            <a:r>
              <a:rPr lang="en-US" dirty="0" err="1" smtClean="0"/>
              <a:t>Giới</a:t>
            </a:r>
            <a:r>
              <a:rPr lang="en-US" dirty="0" smtClean="0"/>
              <a:t> </a:t>
            </a:r>
            <a:r>
              <a:rPr lang="en-US" dirty="0" err="1" smtClean="0"/>
              <a:t>thiệu</a:t>
            </a:r>
            <a:r>
              <a:rPr lang="en-US" dirty="0" smtClean="0"/>
              <a:t> Bootstrap</a:t>
            </a:r>
            <a:endParaRPr lang="vi-VN" dirty="0"/>
          </a:p>
        </p:txBody>
      </p:sp>
      <p:sp>
        <p:nvSpPr>
          <p:cNvPr id="3" name="Text Placeholder 2"/>
          <p:cNvSpPr>
            <a:spLocks noGrp="1"/>
          </p:cNvSpPr>
          <p:nvPr>
            <p:ph type="body" idx="1"/>
          </p:nvPr>
        </p:nvSpPr>
        <p:spPr>
          <a:xfrm>
            <a:off x="786137" y="785308"/>
            <a:ext cx="3675300" cy="4216998"/>
          </a:xfrm>
        </p:spPr>
        <p:txBody>
          <a:bodyPr/>
          <a:lstStyle/>
          <a:p>
            <a:pPr marL="101600" indent="0">
              <a:buNone/>
            </a:pPr>
            <a:r>
              <a:rPr lang="en-US" sz="1500" b="1" i="1" dirty="0">
                <a:solidFill>
                  <a:srgbClr val="3013AD"/>
                </a:solidFill>
                <a:latin typeface="Times New Roman" panose="02020603050405020304" pitchFamily="18" charset="0"/>
                <a:cs typeface="Times New Roman" panose="02020603050405020304" pitchFamily="18" charset="0"/>
              </a:rPr>
              <a:t>Bootstrap</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là</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một</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bộ</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sưu</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tập</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miễn</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phí</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của</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các</a:t>
            </a:r>
            <a:r>
              <a:rPr lang="en-US" sz="1500" dirty="0">
                <a:solidFill>
                  <a:srgbClr val="3013AD"/>
                </a:solidFill>
                <a:latin typeface="Times New Roman" panose="02020603050405020304" pitchFamily="18" charset="0"/>
                <a:cs typeface="Times New Roman" panose="02020603050405020304" pitchFamily="18" charset="0"/>
              </a:rPr>
              <a:t> </a:t>
            </a:r>
            <a:r>
              <a:rPr lang="en-US" sz="1500" b="1" i="1" dirty="0" err="1">
                <a:solidFill>
                  <a:srgbClr val="3013AD"/>
                </a:solidFill>
                <a:latin typeface="Times New Roman" panose="02020603050405020304" pitchFamily="18" charset="0"/>
                <a:cs typeface="Times New Roman" panose="02020603050405020304" pitchFamily="18" charset="0"/>
              </a:rPr>
              <a:t>mã</a:t>
            </a:r>
            <a:r>
              <a:rPr lang="en-US" sz="1500" b="1" i="1" dirty="0">
                <a:solidFill>
                  <a:srgbClr val="3013AD"/>
                </a:solidFill>
                <a:latin typeface="Times New Roman" panose="02020603050405020304" pitchFamily="18" charset="0"/>
                <a:cs typeface="Times New Roman" panose="02020603050405020304" pitchFamily="18" charset="0"/>
              </a:rPr>
              <a:t> </a:t>
            </a:r>
            <a:r>
              <a:rPr lang="en-US" sz="1500" b="1" i="1" dirty="0" err="1">
                <a:solidFill>
                  <a:srgbClr val="3013AD"/>
                </a:solidFill>
                <a:latin typeface="Times New Roman" panose="02020603050405020304" pitchFamily="18" charset="0"/>
                <a:cs typeface="Times New Roman" panose="02020603050405020304" pitchFamily="18" charset="0"/>
              </a:rPr>
              <a:t>nguồn</a:t>
            </a:r>
            <a:r>
              <a:rPr lang="en-US" sz="1500" b="1" i="1" dirty="0">
                <a:solidFill>
                  <a:srgbClr val="3013AD"/>
                </a:solidFill>
                <a:latin typeface="Times New Roman" panose="02020603050405020304" pitchFamily="18" charset="0"/>
                <a:cs typeface="Times New Roman" panose="02020603050405020304" pitchFamily="18" charset="0"/>
              </a:rPr>
              <a:t> </a:t>
            </a:r>
            <a:r>
              <a:rPr lang="en-US" sz="1500" b="1" i="1" dirty="0" err="1">
                <a:solidFill>
                  <a:srgbClr val="3013AD"/>
                </a:solidFill>
                <a:latin typeface="Times New Roman" panose="02020603050405020304" pitchFamily="18" charset="0"/>
                <a:cs typeface="Times New Roman" panose="02020603050405020304" pitchFamily="18" charset="0"/>
              </a:rPr>
              <a:t>mở</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và</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công</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cụ</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dùng</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để</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tạo</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ra</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một</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mẫu</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webiste</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hoàn</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chỉnh</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Với</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các</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thuộc</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tính</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về</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giao</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diện</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được</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quy</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định</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sẵn</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như</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kích</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thước</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màu</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sắc</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độ</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cao</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độ</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rộng</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các</a:t>
            </a:r>
            <a:r>
              <a:rPr lang="en-US" sz="1500" dirty="0">
                <a:solidFill>
                  <a:srgbClr val="3013AD"/>
                </a:solidFill>
                <a:latin typeface="Times New Roman" panose="02020603050405020304" pitchFamily="18" charset="0"/>
                <a:cs typeface="Times New Roman" panose="02020603050405020304" pitchFamily="18" charset="0"/>
              </a:rPr>
              <a:t> </a:t>
            </a:r>
            <a:r>
              <a:rPr lang="en-US" sz="1500" b="1" dirty="0">
                <a:solidFill>
                  <a:srgbClr val="3013AD"/>
                </a:solidFill>
                <a:latin typeface="Times New Roman" panose="02020603050405020304" pitchFamily="18" charset="0"/>
                <a:cs typeface="Times New Roman" panose="02020603050405020304" pitchFamily="18" charset="0"/>
              </a:rPr>
              <a:t>designer</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có</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thể</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sáng</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tạo</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nhiều</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sản</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phẩm</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mới</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mẻ</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nhưng</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vẫn</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tiết</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kiệm</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thời</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gian</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khi</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làm</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việc</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với</a:t>
            </a:r>
            <a:r>
              <a:rPr lang="en-US" sz="1500" dirty="0">
                <a:solidFill>
                  <a:srgbClr val="3013AD"/>
                </a:solidFill>
                <a:latin typeface="Times New Roman" panose="02020603050405020304" pitchFamily="18" charset="0"/>
                <a:cs typeface="Times New Roman" panose="02020603050405020304" pitchFamily="18" charset="0"/>
              </a:rPr>
              <a:t> </a:t>
            </a:r>
            <a:r>
              <a:rPr lang="en-US" sz="1500" b="1" dirty="0">
                <a:solidFill>
                  <a:srgbClr val="3013AD"/>
                </a:solidFill>
                <a:latin typeface="Times New Roman" panose="02020603050405020304" pitchFamily="18" charset="0"/>
                <a:cs typeface="Times New Roman" panose="02020603050405020304" pitchFamily="18" charset="0"/>
              </a:rPr>
              <a:t>framework</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này</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trong</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quá</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trình</a:t>
            </a:r>
            <a:r>
              <a:rPr lang="en-US" sz="1500" dirty="0">
                <a:solidFill>
                  <a:srgbClr val="3013AD"/>
                </a:solidFill>
                <a:latin typeface="Times New Roman" panose="02020603050405020304" pitchFamily="18" charset="0"/>
                <a:cs typeface="Times New Roman" panose="02020603050405020304" pitchFamily="18" charset="0"/>
              </a:rPr>
              <a:t> </a:t>
            </a:r>
            <a:r>
              <a:rPr lang="en-US" sz="1500" b="1" i="1" dirty="0" err="1">
                <a:solidFill>
                  <a:srgbClr val="3013AD"/>
                </a:solidFill>
                <a:latin typeface="Times New Roman" panose="02020603050405020304" pitchFamily="18" charset="0"/>
                <a:cs typeface="Times New Roman" panose="02020603050405020304" pitchFamily="18" charset="0"/>
              </a:rPr>
              <a:t>thiết</a:t>
            </a:r>
            <a:r>
              <a:rPr lang="en-US" sz="1500" b="1" i="1" dirty="0">
                <a:solidFill>
                  <a:srgbClr val="3013AD"/>
                </a:solidFill>
                <a:latin typeface="Times New Roman" panose="02020603050405020304" pitchFamily="18" charset="0"/>
                <a:cs typeface="Times New Roman" panose="02020603050405020304" pitchFamily="18" charset="0"/>
              </a:rPr>
              <a:t> </a:t>
            </a:r>
            <a:r>
              <a:rPr lang="en-US" sz="1500" b="1" i="1" dirty="0" err="1">
                <a:solidFill>
                  <a:srgbClr val="3013AD"/>
                </a:solidFill>
                <a:latin typeface="Times New Roman" panose="02020603050405020304" pitchFamily="18" charset="0"/>
                <a:cs typeface="Times New Roman" panose="02020603050405020304" pitchFamily="18" charset="0"/>
              </a:rPr>
              <a:t>kế</a:t>
            </a:r>
            <a:r>
              <a:rPr lang="en-US" sz="1500" b="1" i="1" dirty="0">
                <a:solidFill>
                  <a:srgbClr val="3013AD"/>
                </a:solidFill>
                <a:latin typeface="Times New Roman" panose="02020603050405020304" pitchFamily="18" charset="0"/>
                <a:cs typeface="Times New Roman" panose="02020603050405020304" pitchFamily="18" charset="0"/>
              </a:rPr>
              <a:t> </a:t>
            </a:r>
            <a:r>
              <a:rPr lang="en-US" sz="1500" b="1" i="1" dirty="0" err="1">
                <a:solidFill>
                  <a:srgbClr val="3013AD"/>
                </a:solidFill>
                <a:latin typeface="Times New Roman" panose="02020603050405020304" pitchFamily="18" charset="0"/>
                <a:cs typeface="Times New Roman" panose="02020603050405020304" pitchFamily="18" charset="0"/>
              </a:rPr>
              <a:t>giao</a:t>
            </a:r>
            <a:r>
              <a:rPr lang="en-US" sz="1500" b="1" i="1" dirty="0">
                <a:solidFill>
                  <a:srgbClr val="3013AD"/>
                </a:solidFill>
                <a:latin typeface="Times New Roman" panose="02020603050405020304" pitchFamily="18" charset="0"/>
                <a:cs typeface="Times New Roman" panose="02020603050405020304" pitchFamily="18" charset="0"/>
              </a:rPr>
              <a:t> </a:t>
            </a:r>
            <a:r>
              <a:rPr lang="en-US" sz="1500" b="1" i="1" dirty="0" err="1">
                <a:solidFill>
                  <a:srgbClr val="3013AD"/>
                </a:solidFill>
                <a:latin typeface="Times New Roman" panose="02020603050405020304" pitchFamily="18" charset="0"/>
                <a:cs typeface="Times New Roman" panose="02020603050405020304" pitchFamily="18" charset="0"/>
              </a:rPr>
              <a:t>diện</a:t>
            </a:r>
            <a:r>
              <a:rPr lang="en-US" sz="1500" b="1" i="1" dirty="0">
                <a:solidFill>
                  <a:srgbClr val="3013AD"/>
                </a:solidFill>
                <a:latin typeface="Times New Roman" panose="02020603050405020304" pitchFamily="18" charset="0"/>
                <a:cs typeface="Times New Roman" panose="02020603050405020304" pitchFamily="18" charset="0"/>
              </a:rPr>
              <a:t> website</a:t>
            </a:r>
            <a:r>
              <a:rPr lang="en-US" sz="1500" dirty="0" smtClean="0">
                <a:solidFill>
                  <a:srgbClr val="3013AD"/>
                </a:solidFill>
                <a:latin typeface="Times New Roman" panose="02020603050405020304" pitchFamily="18" charset="0"/>
                <a:cs typeface="Times New Roman" panose="02020603050405020304" pitchFamily="18" charset="0"/>
              </a:rPr>
              <a:t>.</a:t>
            </a:r>
          </a:p>
          <a:p>
            <a:pPr marL="101600" indent="0">
              <a:buNone/>
            </a:pPr>
            <a:r>
              <a:rPr lang="en-US" sz="1500" dirty="0">
                <a:solidFill>
                  <a:srgbClr val="3013AD"/>
                </a:solidFill>
                <a:latin typeface="Times New Roman" panose="02020603050405020304" pitchFamily="18" charset="0"/>
                <a:cs typeface="Times New Roman" panose="02020603050405020304" pitchFamily="18" charset="0"/>
              </a:rPr>
              <a:t>Bootstrap </a:t>
            </a:r>
            <a:r>
              <a:rPr lang="en-US" sz="1500" dirty="0" err="1">
                <a:solidFill>
                  <a:srgbClr val="3013AD"/>
                </a:solidFill>
                <a:latin typeface="Times New Roman" panose="02020603050405020304" pitchFamily="18" charset="0"/>
                <a:cs typeface="Times New Roman" panose="02020603050405020304" pitchFamily="18" charset="0"/>
              </a:rPr>
              <a:t>là</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sản</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phẩm</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của</a:t>
            </a:r>
            <a:r>
              <a:rPr lang="en-US" sz="1500" dirty="0">
                <a:solidFill>
                  <a:srgbClr val="3013AD"/>
                </a:solidFill>
                <a:latin typeface="Times New Roman" panose="02020603050405020304" pitchFamily="18" charset="0"/>
                <a:cs typeface="Times New Roman" panose="02020603050405020304" pitchFamily="18" charset="0"/>
              </a:rPr>
              <a:t> Mark Otto </a:t>
            </a:r>
            <a:r>
              <a:rPr lang="en-US" sz="1500" dirty="0" err="1">
                <a:solidFill>
                  <a:srgbClr val="3013AD"/>
                </a:solidFill>
                <a:latin typeface="Times New Roman" panose="02020603050405020304" pitchFamily="18" charset="0"/>
                <a:cs typeface="Times New Roman" panose="02020603050405020304" pitchFamily="18" charset="0"/>
              </a:rPr>
              <a:t>và</a:t>
            </a:r>
            <a:r>
              <a:rPr lang="en-US" sz="1500" dirty="0">
                <a:solidFill>
                  <a:srgbClr val="3013AD"/>
                </a:solidFill>
                <a:latin typeface="Times New Roman" panose="02020603050405020304" pitchFamily="18" charset="0"/>
                <a:cs typeface="Times New Roman" panose="02020603050405020304" pitchFamily="18" charset="0"/>
              </a:rPr>
              <a:t> Jacob Thornton </a:t>
            </a:r>
            <a:r>
              <a:rPr lang="en-US" sz="1500" dirty="0" err="1">
                <a:solidFill>
                  <a:srgbClr val="3013AD"/>
                </a:solidFill>
                <a:latin typeface="Times New Roman" panose="02020603050405020304" pitchFamily="18" charset="0"/>
                <a:cs typeface="Times New Roman" panose="02020603050405020304" pitchFamily="18" charset="0"/>
              </a:rPr>
              <a:t>tại</a:t>
            </a:r>
            <a:r>
              <a:rPr lang="en-US" sz="1500" dirty="0">
                <a:solidFill>
                  <a:srgbClr val="3013AD"/>
                </a:solidFill>
                <a:latin typeface="Times New Roman" panose="02020603050405020304" pitchFamily="18" charset="0"/>
                <a:cs typeface="Times New Roman" panose="02020603050405020304" pitchFamily="18" charset="0"/>
              </a:rPr>
              <a:t> Twitter. </a:t>
            </a:r>
            <a:r>
              <a:rPr lang="en-US" sz="1500" dirty="0" err="1">
                <a:solidFill>
                  <a:srgbClr val="3013AD"/>
                </a:solidFill>
                <a:latin typeface="Times New Roman" panose="02020603050405020304" pitchFamily="18" charset="0"/>
                <a:cs typeface="Times New Roman" panose="02020603050405020304" pitchFamily="18" charset="0"/>
              </a:rPr>
              <a:t>Nó</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được</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xuất</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bản</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như</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là</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một</a:t>
            </a:r>
            <a:r>
              <a:rPr lang="en-US" sz="1500" dirty="0">
                <a:solidFill>
                  <a:srgbClr val="3013AD"/>
                </a:solidFill>
                <a:latin typeface="Times New Roman" panose="02020603050405020304" pitchFamily="18" charset="0"/>
                <a:cs typeface="Times New Roman" panose="02020603050405020304" pitchFamily="18" charset="0"/>
              </a:rPr>
              <a:t> </a:t>
            </a:r>
            <a:r>
              <a:rPr lang="en-US" sz="1500" b="1" dirty="0" err="1">
                <a:solidFill>
                  <a:srgbClr val="3013AD"/>
                </a:solidFill>
                <a:latin typeface="Times New Roman" panose="02020603050405020304" pitchFamily="18" charset="0"/>
                <a:cs typeface="Times New Roman" panose="02020603050405020304" pitchFamily="18" charset="0"/>
              </a:rPr>
              <a:t>mã</a:t>
            </a:r>
            <a:r>
              <a:rPr lang="en-US" sz="1500" b="1" dirty="0">
                <a:solidFill>
                  <a:srgbClr val="3013AD"/>
                </a:solidFill>
                <a:latin typeface="Times New Roman" panose="02020603050405020304" pitchFamily="18" charset="0"/>
                <a:cs typeface="Times New Roman" panose="02020603050405020304" pitchFamily="18" charset="0"/>
              </a:rPr>
              <a:t> </a:t>
            </a:r>
            <a:r>
              <a:rPr lang="en-US" sz="1500" b="1" dirty="0" err="1">
                <a:solidFill>
                  <a:srgbClr val="3013AD"/>
                </a:solidFill>
                <a:latin typeface="Times New Roman" panose="02020603050405020304" pitchFamily="18" charset="0"/>
                <a:cs typeface="Times New Roman" panose="02020603050405020304" pitchFamily="18" charset="0"/>
              </a:rPr>
              <a:t>nguồn</a:t>
            </a:r>
            <a:r>
              <a:rPr lang="en-US" sz="1500" b="1" dirty="0">
                <a:solidFill>
                  <a:srgbClr val="3013AD"/>
                </a:solidFill>
                <a:latin typeface="Times New Roman" panose="02020603050405020304" pitchFamily="18" charset="0"/>
                <a:cs typeface="Times New Roman" panose="02020603050405020304" pitchFamily="18" charset="0"/>
              </a:rPr>
              <a:t> </a:t>
            </a:r>
            <a:r>
              <a:rPr lang="en-US" sz="1500" b="1" dirty="0" err="1">
                <a:solidFill>
                  <a:srgbClr val="3013AD"/>
                </a:solidFill>
                <a:latin typeface="Times New Roman" panose="02020603050405020304" pitchFamily="18" charset="0"/>
                <a:cs typeface="Times New Roman" panose="02020603050405020304" pitchFamily="18" charset="0"/>
              </a:rPr>
              <a:t>mở</a:t>
            </a:r>
            <a:r>
              <a:rPr lang="en-US" sz="1500" b="1"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vào</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ngày</a:t>
            </a:r>
            <a:r>
              <a:rPr lang="en-US" sz="1500" dirty="0">
                <a:solidFill>
                  <a:srgbClr val="3013AD"/>
                </a:solidFill>
                <a:latin typeface="Times New Roman" panose="02020603050405020304" pitchFamily="18" charset="0"/>
                <a:cs typeface="Times New Roman" panose="02020603050405020304" pitchFamily="18" charset="0"/>
              </a:rPr>
              <a:t> 19/8/2011 </a:t>
            </a:r>
            <a:r>
              <a:rPr lang="en-US" sz="1500" dirty="0" err="1">
                <a:solidFill>
                  <a:srgbClr val="3013AD"/>
                </a:solidFill>
                <a:latin typeface="Times New Roman" panose="02020603050405020304" pitchFamily="18" charset="0"/>
                <a:cs typeface="Times New Roman" panose="02020603050405020304" pitchFamily="18" charset="0"/>
              </a:rPr>
              <a:t>trên</a:t>
            </a:r>
            <a:r>
              <a:rPr lang="en-US" sz="1500" dirty="0">
                <a:solidFill>
                  <a:srgbClr val="3013AD"/>
                </a:solidFill>
                <a:latin typeface="Times New Roman" panose="02020603050405020304" pitchFamily="18" charset="0"/>
                <a:cs typeface="Times New Roman" panose="02020603050405020304" pitchFamily="18" charset="0"/>
              </a:rPr>
              <a:t> GitHub. </a:t>
            </a:r>
            <a:r>
              <a:rPr lang="en-US" sz="1500" dirty="0" err="1">
                <a:solidFill>
                  <a:srgbClr val="3013AD"/>
                </a:solidFill>
                <a:latin typeface="Times New Roman" panose="02020603050405020304" pitchFamily="18" charset="0"/>
                <a:cs typeface="Times New Roman" panose="02020603050405020304" pitchFamily="18" charset="0"/>
              </a:rPr>
              <a:t>Tên</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gọi</a:t>
            </a:r>
            <a:r>
              <a:rPr lang="en-US" sz="1500" dirty="0">
                <a:solidFill>
                  <a:srgbClr val="3013AD"/>
                </a:solidFill>
                <a:latin typeface="Times New Roman" panose="02020603050405020304" pitchFamily="18" charset="0"/>
                <a:cs typeface="Times New Roman" panose="02020603050405020304" pitchFamily="18" charset="0"/>
              </a:rPr>
              <a:t> ban </a:t>
            </a:r>
            <a:r>
              <a:rPr lang="en-US" sz="1500" dirty="0" err="1">
                <a:solidFill>
                  <a:srgbClr val="3013AD"/>
                </a:solidFill>
                <a:latin typeface="Times New Roman" panose="02020603050405020304" pitchFamily="18" charset="0"/>
                <a:cs typeface="Times New Roman" panose="02020603050405020304" pitchFamily="18" charset="0"/>
              </a:rPr>
              <a:t>đầu</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là</a:t>
            </a:r>
            <a:r>
              <a:rPr lang="en-US" sz="1500" dirty="0">
                <a:solidFill>
                  <a:srgbClr val="3013AD"/>
                </a:solidFill>
                <a:latin typeface="Times New Roman" panose="02020603050405020304" pitchFamily="18" charset="0"/>
                <a:cs typeface="Times New Roman" panose="02020603050405020304" pitchFamily="18" charset="0"/>
              </a:rPr>
              <a:t> Twitter Blueprint.</a:t>
            </a:r>
            <a:endParaRPr lang="vi-VN" sz="1500" dirty="0">
              <a:solidFill>
                <a:srgbClr val="3013AD"/>
              </a:solidFill>
              <a:latin typeface="Times New Roman" panose="02020603050405020304" pitchFamily="18" charset="0"/>
              <a:cs typeface="Times New Roman" panose="02020603050405020304" pitchFamily="18" charset="0"/>
            </a:endParaRPr>
          </a:p>
          <a:p>
            <a:pPr marL="101600" indent="0">
              <a:buNone/>
            </a:pPr>
            <a:r>
              <a:rPr lang="en-US" sz="1500" dirty="0" err="1">
                <a:solidFill>
                  <a:srgbClr val="3013AD"/>
                </a:solidFill>
                <a:latin typeface="Times New Roman" panose="02020603050405020304" pitchFamily="18" charset="0"/>
                <a:cs typeface="Times New Roman" panose="02020603050405020304" pitchFamily="18" charset="0"/>
              </a:rPr>
              <a:t>Đến</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ngày</a:t>
            </a:r>
            <a:r>
              <a:rPr lang="en-US" sz="1500" dirty="0">
                <a:solidFill>
                  <a:srgbClr val="3013AD"/>
                </a:solidFill>
                <a:latin typeface="Times New Roman" panose="02020603050405020304" pitchFamily="18" charset="0"/>
                <a:cs typeface="Times New Roman" panose="02020603050405020304" pitchFamily="18" charset="0"/>
              </a:rPr>
              <a:t> 31/1/2012, </a:t>
            </a:r>
            <a:r>
              <a:rPr lang="en-US" sz="1500" b="1" dirty="0">
                <a:solidFill>
                  <a:srgbClr val="3013AD"/>
                </a:solidFill>
                <a:latin typeface="Times New Roman" panose="02020603050405020304" pitchFamily="18" charset="0"/>
                <a:cs typeface="Times New Roman" panose="02020603050405020304" pitchFamily="18" charset="0"/>
              </a:rPr>
              <a:t>Bootstrap </a:t>
            </a:r>
            <a:r>
              <a:rPr lang="en-US" sz="1500" b="1" dirty="0" err="1">
                <a:solidFill>
                  <a:srgbClr val="3013AD"/>
                </a:solidFill>
                <a:latin typeface="Times New Roman" panose="02020603050405020304" pitchFamily="18" charset="0"/>
                <a:cs typeface="Times New Roman" panose="02020603050405020304" pitchFamily="18" charset="0"/>
              </a:rPr>
              <a:t>phiên</a:t>
            </a:r>
            <a:r>
              <a:rPr lang="en-US" sz="1500" b="1" dirty="0">
                <a:solidFill>
                  <a:srgbClr val="3013AD"/>
                </a:solidFill>
                <a:latin typeface="Times New Roman" panose="02020603050405020304" pitchFamily="18" charset="0"/>
                <a:cs typeface="Times New Roman" panose="02020603050405020304" pitchFamily="18" charset="0"/>
              </a:rPr>
              <a:t> </a:t>
            </a:r>
            <a:r>
              <a:rPr lang="en-US" sz="1500" b="1" dirty="0" err="1">
                <a:solidFill>
                  <a:srgbClr val="3013AD"/>
                </a:solidFill>
                <a:latin typeface="Times New Roman" panose="02020603050405020304" pitchFamily="18" charset="0"/>
                <a:cs typeface="Times New Roman" panose="02020603050405020304" pitchFamily="18" charset="0"/>
              </a:rPr>
              <a:t>bản</a:t>
            </a:r>
            <a:r>
              <a:rPr lang="en-US" sz="1500" b="1" dirty="0">
                <a:solidFill>
                  <a:srgbClr val="3013AD"/>
                </a:solidFill>
                <a:latin typeface="Times New Roman" panose="02020603050405020304" pitchFamily="18" charset="0"/>
                <a:cs typeface="Times New Roman" panose="02020603050405020304" pitchFamily="18" charset="0"/>
              </a:rPr>
              <a:t> 2</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đã</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được</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phát</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smtClean="0">
                <a:solidFill>
                  <a:srgbClr val="3013AD"/>
                </a:solidFill>
                <a:latin typeface="Times New Roman" panose="02020603050405020304" pitchFamily="18" charset="0"/>
                <a:cs typeface="Times New Roman" panose="02020603050405020304" pitchFamily="18" charset="0"/>
              </a:rPr>
              <a:t>hành</a:t>
            </a:r>
            <a:r>
              <a:rPr lang="en-US" sz="1500" dirty="0" smtClean="0">
                <a:solidFill>
                  <a:srgbClr val="3013AD"/>
                </a:solidFill>
                <a:latin typeface="Times New Roman" panose="02020603050405020304" pitchFamily="18" charset="0"/>
                <a:cs typeface="Times New Roman" panose="02020603050405020304" pitchFamily="18" charset="0"/>
              </a:rPr>
              <a:t>. </a:t>
            </a:r>
            <a:r>
              <a:rPr lang="en-US" sz="1500" b="1" dirty="0" smtClean="0">
                <a:solidFill>
                  <a:srgbClr val="3013AD"/>
                </a:solidFill>
                <a:latin typeface="Times New Roman" panose="02020603050405020304" pitchFamily="18" charset="0"/>
                <a:cs typeface="Times New Roman" panose="02020603050405020304" pitchFamily="18" charset="0"/>
              </a:rPr>
              <a:t>Bootstrap </a:t>
            </a:r>
            <a:r>
              <a:rPr lang="en-US" sz="1500" b="1" dirty="0">
                <a:solidFill>
                  <a:srgbClr val="3013AD"/>
                </a:solidFill>
                <a:latin typeface="Times New Roman" panose="02020603050405020304" pitchFamily="18" charset="0"/>
                <a:cs typeface="Times New Roman" panose="02020603050405020304" pitchFamily="18" charset="0"/>
              </a:rPr>
              <a:t>2</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được</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bổ</a:t>
            </a:r>
            <a:r>
              <a:rPr lang="en-US" sz="1500" dirty="0">
                <a:solidFill>
                  <a:srgbClr val="3013AD"/>
                </a:solidFill>
                <a:latin typeface="Times New Roman" panose="02020603050405020304" pitchFamily="18" charset="0"/>
                <a:cs typeface="Times New Roman" panose="02020603050405020304" pitchFamily="18" charset="0"/>
              </a:rPr>
              <a:t> sung </a:t>
            </a:r>
            <a:r>
              <a:rPr lang="en-US" sz="1500" dirty="0" err="1">
                <a:solidFill>
                  <a:srgbClr val="3013AD"/>
                </a:solidFill>
                <a:latin typeface="Times New Roman" panose="02020603050405020304" pitchFamily="18" charset="0"/>
                <a:cs typeface="Times New Roman" panose="02020603050405020304" pitchFamily="18" charset="0"/>
              </a:rPr>
              <a:t>bố</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cục</a:t>
            </a:r>
            <a:r>
              <a:rPr lang="en-US" sz="1500" dirty="0">
                <a:solidFill>
                  <a:srgbClr val="3013AD"/>
                </a:solidFill>
                <a:latin typeface="Times New Roman" panose="02020603050405020304" pitchFamily="18" charset="0"/>
                <a:cs typeface="Times New Roman" panose="02020603050405020304" pitchFamily="18" charset="0"/>
              </a:rPr>
              <a:t> </a:t>
            </a:r>
            <a:endParaRPr lang="vi-VN" sz="1500" dirty="0">
              <a:solidFill>
                <a:srgbClr val="3013AD"/>
              </a:solidFill>
              <a:latin typeface="Times New Roman" panose="02020603050405020304" pitchFamily="18" charset="0"/>
              <a:cs typeface="Times New Roman" panose="02020603050405020304" pitchFamily="18" charset="0"/>
            </a:endParaRPr>
          </a:p>
          <a:p>
            <a:pPr marL="101600" indent="0">
              <a:buNone/>
            </a:pPr>
            <a:endParaRPr lang="vi-VN" dirty="0"/>
          </a:p>
        </p:txBody>
      </p:sp>
      <p:sp>
        <p:nvSpPr>
          <p:cNvPr id="4" name="Text Placeholder 3"/>
          <p:cNvSpPr>
            <a:spLocks noGrp="1"/>
          </p:cNvSpPr>
          <p:nvPr>
            <p:ph type="body" idx="2"/>
          </p:nvPr>
        </p:nvSpPr>
        <p:spPr>
          <a:xfrm>
            <a:off x="4682659" y="785308"/>
            <a:ext cx="3675300" cy="4140542"/>
          </a:xfrm>
        </p:spPr>
        <p:txBody>
          <a:bodyPr/>
          <a:lstStyle/>
          <a:p>
            <a:pPr marL="101600" indent="0">
              <a:buNone/>
            </a:pPr>
            <a:r>
              <a:rPr lang="en-US" sz="1500" dirty="0" err="1" smtClean="0">
                <a:solidFill>
                  <a:srgbClr val="3013AD"/>
                </a:solidFill>
                <a:latin typeface="Times New Roman" panose="02020603050405020304" pitchFamily="18" charset="0"/>
                <a:cs typeface="Times New Roman" panose="02020603050405020304" pitchFamily="18" charset="0"/>
              </a:rPr>
              <a:t>lưới</a:t>
            </a:r>
            <a:r>
              <a:rPr lang="en-US" sz="1500" dirty="0" smtClean="0">
                <a:solidFill>
                  <a:srgbClr val="3013AD"/>
                </a:solidFill>
                <a:latin typeface="Times New Roman" panose="02020603050405020304" pitchFamily="18" charset="0"/>
                <a:cs typeface="Times New Roman" panose="02020603050405020304" pitchFamily="18" charset="0"/>
              </a:rPr>
              <a:t> </a:t>
            </a:r>
            <a:r>
              <a:rPr lang="en-US" sz="1500" dirty="0">
                <a:solidFill>
                  <a:srgbClr val="3013AD"/>
                </a:solidFill>
                <a:latin typeface="Times New Roman" panose="02020603050405020304" pitchFamily="18" charset="0"/>
                <a:cs typeface="Times New Roman" panose="02020603050405020304" pitchFamily="18" charset="0"/>
              </a:rPr>
              <a:t>12 </a:t>
            </a:r>
            <a:r>
              <a:rPr lang="en-US" sz="1500" dirty="0" err="1">
                <a:solidFill>
                  <a:srgbClr val="3013AD"/>
                </a:solidFill>
                <a:latin typeface="Times New Roman" panose="02020603050405020304" pitchFamily="18" charset="0"/>
                <a:cs typeface="Times New Roman" panose="02020603050405020304" pitchFamily="18" charset="0"/>
              </a:rPr>
              <a:t>cột</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với</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thiết</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kế</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tùy</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chỉnh</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đáp</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ứng</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cho</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nhiều</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màn</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hình</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kích</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thước</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Tiếp</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nối</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sự</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thành</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công</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của</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phiên</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bản</a:t>
            </a:r>
            <a:r>
              <a:rPr lang="en-US" sz="1500" dirty="0">
                <a:solidFill>
                  <a:srgbClr val="3013AD"/>
                </a:solidFill>
                <a:latin typeface="Times New Roman" panose="02020603050405020304" pitchFamily="18" charset="0"/>
                <a:cs typeface="Times New Roman" panose="02020603050405020304" pitchFamily="18" charset="0"/>
              </a:rPr>
              <a:t> 2, </a:t>
            </a:r>
            <a:r>
              <a:rPr lang="en-US" sz="1500" b="1" dirty="0">
                <a:solidFill>
                  <a:srgbClr val="3013AD"/>
                </a:solidFill>
                <a:latin typeface="Times New Roman" panose="02020603050405020304" pitchFamily="18" charset="0"/>
                <a:cs typeface="Times New Roman" panose="02020603050405020304" pitchFamily="18" charset="0"/>
              </a:rPr>
              <a:t>Bootstrap 3</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ra</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đời</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vào</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ngày</a:t>
            </a:r>
            <a:r>
              <a:rPr lang="en-US" sz="1500" dirty="0">
                <a:solidFill>
                  <a:srgbClr val="3013AD"/>
                </a:solidFill>
                <a:latin typeface="Times New Roman" panose="02020603050405020304" pitchFamily="18" charset="0"/>
                <a:cs typeface="Times New Roman" panose="02020603050405020304" pitchFamily="18" charset="0"/>
              </a:rPr>
              <a:t> 19/8/2013 </a:t>
            </a:r>
            <a:r>
              <a:rPr lang="en-US" sz="1500" dirty="0" err="1">
                <a:solidFill>
                  <a:srgbClr val="3013AD"/>
                </a:solidFill>
                <a:latin typeface="Times New Roman" panose="02020603050405020304" pitchFamily="18" charset="0"/>
                <a:cs typeface="Times New Roman" panose="02020603050405020304" pitchFamily="18" charset="0"/>
              </a:rPr>
              <a:t>với</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giao</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diện</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tương</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thích</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với</a:t>
            </a:r>
            <a:r>
              <a:rPr lang="en-US" sz="1500" dirty="0">
                <a:solidFill>
                  <a:srgbClr val="3013AD"/>
                </a:solidFill>
                <a:latin typeface="Times New Roman" panose="02020603050405020304" pitchFamily="18" charset="0"/>
                <a:cs typeface="Times New Roman" panose="02020603050405020304" pitchFamily="18" charset="0"/>
              </a:rPr>
              <a:t> smartphone.</a:t>
            </a:r>
            <a:endParaRPr lang="vi-VN" sz="1500" dirty="0">
              <a:solidFill>
                <a:srgbClr val="3013AD"/>
              </a:solidFill>
              <a:latin typeface="Times New Roman" panose="02020603050405020304" pitchFamily="18" charset="0"/>
              <a:cs typeface="Times New Roman" panose="02020603050405020304" pitchFamily="18" charset="0"/>
            </a:endParaRPr>
          </a:p>
          <a:p>
            <a:pPr marL="101600" indent="0">
              <a:buNone/>
            </a:pPr>
            <a:r>
              <a:rPr lang="en-US" sz="1500" dirty="0" err="1">
                <a:solidFill>
                  <a:srgbClr val="3013AD"/>
                </a:solidFill>
                <a:latin typeface="Times New Roman" panose="02020603050405020304" pitchFamily="18" charset="0"/>
                <a:cs typeface="Times New Roman" panose="02020603050405020304" pitchFamily="18" charset="0"/>
              </a:rPr>
              <a:t>Chỉ</a:t>
            </a:r>
            <a:r>
              <a:rPr lang="en-US" sz="1500" dirty="0">
                <a:solidFill>
                  <a:srgbClr val="3013AD"/>
                </a:solidFill>
                <a:latin typeface="Times New Roman" panose="02020603050405020304" pitchFamily="18" charset="0"/>
                <a:cs typeface="Times New Roman" panose="02020603050405020304" pitchFamily="18" charset="0"/>
              </a:rPr>
              <a:t> 3 </a:t>
            </a:r>
            <a:r>
              <a:rPr lang="en-US" sz="1500" dirty="0" err="1">
                <a:solidFill>
                  <a:srgbClr val="3013AD"/>
                </a:solidFill>
                <a:latin typeface="Times New Roman" panose="02020603050405020304" pitchFamily="18" charset="0"/>
                <a:cs typeface="Times New Roman" panose="02020603050405020304" pitchFamily="18" charset="0"/>
              </a:rPr>
              <a:t>năm</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sau</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ngày</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ra</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mắt</a:t>
            </a:r>
            <a:r>
              <a:rPr lang="en-US" sz="1500" dirty="0">
                <a:solidFill>
                  <a:srgbClr val="3013AD"/>
                </a:solidFill>
                <a:latin typeface="Times New Roman" panose="02020603050405020304" pitchFamily="18" charset="0"/>
                <a:cs typeface="Times New Roman" panose="02020603050405020304" pitchFamily="18" charset="0"/>
              </a:rPr>
              <a:t>, </a:t>
            </a:r>
            <a:r>
              <a:rPr lang="en-US" sz="1500" b="1" dirty="0">
                <a:solidFill>
                  <a:srgbClr val="3013AD"/>
                </a:solidFill>
                <a:latin typeface="Times New Roman" panose="02020603050405020304" pitchFamily="18" charset="0"/>
                <a:cs typeface="Times New Roman" panose="02020603050405020304" pitchFamily="18" charset="0"/>
              </a:rPr>
              <a:t>Bootstrap</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đã</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trở</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thành</a:t>
            </a:r>
            <a:r>
              <a:rPr lang="en-US" sz="1500" dirty="0">
                <a:solidFill>
                  <a:srgbClr val="3013AD"/>
                </a:solidFill>
                <a:latin typeface="Times New Roman" panose="02020603050405020304" pitchFamily="18" charset="0"/>
                <a:cs typeface="Times New Roman" panose="02020603050405020304" pitchFamily="18" charset="0"/>
              </a:rPr>
              <a:t> No.1 project </a:t>
            </a:r>
            <a:r>
              <a:rPr lang="en-US" sz="1500" dirty="0" err="1">
                <a:solidFill>
                  <a:srgbClr val="3013AD"/>
                </a:solidFill>
                <a:latin typeface="Times New Roman" panose="02020603050405020304" pitchFamily="18" charset="0"/>
                <a:cs typeface="Times New Roman" panose="02020603050405020304" pitchFamily="18" charset="0"/>
              </a:rPr>
              <a:t>trên</a:t>
            </a:r>
            <a:r>
              <a:rPr lang="en-US" sz="1500" dirty="0">
                <a:solidFill>
                  <a:srgbClr val="3013AD"/>
                </a:solidFill>
                <a:latin typeface="Times New Roman" panose="02020603050405020304" pitchFamily="18" charset="0"/>
                <a:cs typeface="Times New Roman" panose="02020603050405020304" pitchFamily="18" charset="0"/>
              </a:rPr>
              <a:t> </a:t>
            </a:r>
            <a:r>
              <a:rPr lang="en-US" sz="1500" b="1" dirty="0">
                <a:solidFill>
                  <a:srgbClr val="3013AD"/>
                </a:solidFill>
                <a:latin typeface="Times New Roman" panose="02020603050405020304" pitchFamily="18" charset="0"/>
                <a:cs typeface="Times New Roman" panose="02020603050405020304" pitchFamily="18" charset="0"/>
              </a:rPr>
              <a:t>GitHub</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Vào</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tháng</a:t>
            </a:r>
            <a:r>
              <a:rPr lang="en-US" sz="1500" dirty="0">
                <a:solidFill>
                  <a:srgbClr val="3013AD"/>
                </a:solidFill>
                <a:latin typeface="Times New Roman" panose="02020603050405020304" pitchFamily="18" charset="0"/>
                <a:cs typeface="Times New Roman" panose="02020603050405020304" pitchFamily="18" charset="0"/>
              </a:rPr>
              <a:t> 10/2014, Mark Otto </a:t>
            </a:r>
            <a:r>
              <a:rPr lang="en-US" sz="1500" dirty="0" err="1">
                <a:solidFill>
                  <a:srgbClr val="3013AD"/>
                </a:solidFill>
                <a:latin typeface="Times New Roman" panose="02020603050405020304" pitchFamily="18" charset="0"/>
                <a:cs typeface="Times New Roman" panose="02020603050405020304" pitchFamily="18" charset="0"/>
              </a:rPr>
              <a:t>công</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bố</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phiên</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bản</a:t>
            </a:r>
            <a:r>
              <a:rPr lang="en-US" sz="1500" dirty="0">
                <a:solidFill>
                  <a:srgbClr val="3013AD"/>
                </a:solidFill>
                <a:latin typeface="Times New Roman" panose="02020603050405020304" pitchFamily="18" charset="0"/>
                <a:cs typeface="Times New Roman" panose="02020603050405020304" pitchFamily="18" charset="0"/>
              </a:rPr>
              <a:t> </a:t>
            </a:r>
            <a:r>
              <a:rPr lang="en-US" sz="1500" b="1" dirty="0">
                <a:solidFill>
                  <a:srgbClr val="3013AD"/>
                </a:solidFill>
                <a:latin typeface="Times New Roman" panose="02020603050405020304" pitchFamily="18" charset="0"/>
                <a:cs typeface="Times New Roman" panose="02020603050405020304" pitchFamily="18" charset="0"/>
              </a:rPr>
              <a:t>Bootstrap 4</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đang</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được</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phát</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triển</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Phiên</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bản</a:t>
            </a:r>
            <a:r>
              <a:rPr lang="en-US" sz="1500" dirty="0">
                <a:solidFill>
                  <a:srgbClr val="3013AD"/>
                </a:solidFill>
                <a:latin typeface="Times New Roman" panose="02020603050405020304" pitchFamily="18" charset="0"/>
                <a:cs typeface="Times New Roman" panose="02020603050405020304" pitchFamily="18" charset="0"/>
              </a:rPr>
              <a:t> alpha </a:t>
            </a:r>
            <a:r>
              <a:rPr lang="en-US" sz="1500" dirty="0" err="1">
                <a:solidFill>
                  <a:srgbClr val="3013AD"/>
                </a:solidFill>
                <a:latin typeface="Times New Roman" panose="02020603050405020304" pitchFamily="18" charset="0"/>
                <a:cs typeface="Times New Roman" panose="02020603050405020304" pitchFamily="18" charset="0"/>
              </a:rPr>
              <a:t>đầu</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tiên</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của</a:t>
            </a:r>
            <a:r>
              <a:rPr lang="en-US" sz="1500" dirty="0">
                <a:solidFill>
                  <a:srgbClr val="3013AD"/>
                </a:solidFill>
                <a:latin typeface="Times New Roman" panose="02020603050405020304" pitchFamily="18" charset="0"/>
                <a:cs typeface="Times New Roman" panose="02020603050405020304" pitchFamily="18" charset="0"/>
              </a:rPr>
              <a:t> </a:t>
            </a:r>
            <a:r>
              <a:rPr lang="en-US" sz="1500" b="1" dirty="0">
                <a:solidFill>
                  <a:srgbClr val="3013AD"/>
                </a:solidFill>
                <a:latin typeface="Times New Roman" panose="02020603050405020304" pitchFamily="18" charset="0"/>
                <a:cs typeface="Times New Roman" panose="02020603050405020304" pitchFamily="18" charset="0"/>
              </a:rPr>
              <a:t>Bootstrap 4</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đã</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được</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triển</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khai</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vào</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tháng</a:t>
            </a:r>
            <a:r>
              <a:rPr lang="en-US" sz="1500" dirty="0">
                <a:solidFill>
                  <a:srgbClr val="3013AD"/>
                </a:solidFill>
                <a:latin typeface="Times New Roman" panose="02020603050405020304" pitchFamily="18" charset="0"/>
                <a:cs typeface="Times New Roman" panose="02020603050405020304" pitchFamily="18" charset="0"/>
              </a:rPr>
              <a:t> 8/2015. </a:t>
            </a:r>
            <a:r>
              <a:rPr lang="en-US" sz="1500" dirty="0" err="1">
                <a:solidFill>
                  <a:srgbClr val="3013AD"/>
                </a:solidFill>
                <a:latin typeface="Times New Roman" panose="02020603050405020304" pitchFamily="18" charset="0"/>
                <a:cs typeface="Times New Roman" panose="02020603050405020304" pitchFamily="18" charset="0"/>
              </a:rPr>
              <a:t>Phiên</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bản</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mới</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nhất</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của</a:t>
            </a:r>
            <a:r>
              <a:rPr lang="en-US" sz="1500" dirty="0">
                <a:solidFill>
                  <a:srgbClr val="3013AD"/>
                </a:solidFill>
                <a:latin typeface="Times New Roman" panose="02020603050405020304" pitchFamily="18" charset="0"/>
                <a:cs typeface="Times New Roman" panose="02020603050405020304" pitchFamily="18" charset="0"/>
              </a:rPr>
              <a:t> Bootstrap </a:t>
            </a:r>
            <a:r>
              <a:rPr lang="en-US" sz="1500" dirty="0" err="1">
                <a:solidFill>
                  <a:srgbClr val="3013AD"/>
                </a:solidFill>
                <a:latin typeface="Times New Roman" panose="02020603050405020304" pitchFamily="18" charset="0"/>
                <a:cs typeface="Times New Roman" panose="02020603050405020304" pitchFamily="18" charset="0"/>
              </a:rPr>
              <a:t>được</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giới</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thiệu</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đến</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người</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dùng</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là</a:t>
            </a:r>
            <a:r>
              <a:rPr lang="en-US" sz="1500" dirty="0">
                <a:solidFill>
                  <a:srgbClr val="3013AD"/>
                </a:solidFill>
                <a:latin typeface="Times New Roman" panose="02020603050405020304" pitchFamily="18" charset="0"/>
                <a:cs typeface="Times New Roman" panose="02020603050405020304" pitchFamily="18" charset="0"/>
              </a:rPr>
              <a:t> </a:t>
            </a:r>
            <a:r>
              <a:rPr lang="en-US" sz="1500" b="1" dirty="0">
                <a:solidFill>
                  <a:srgbClr val="3013AD"/>
                </a:solidFill>
                <a:latin typeface="Times New Roman" panose="02020603050405020304" pitchFamily="18" charset="0"/>
                <a:cs typeface="Times New Roman" panose="02020603050405020304" pitchFamily="18" charset="0"/>
              </a:rPr>
              <a:t>Bootstrap 4.3.1</a:t>
            </a:r>
            <a:r>
              <a:rPr lang="en-US" sz="1500" dirty="0">
                <a:solidFill>
                  <a:srgbClr val="3013AD"/>
                </a:solidFill>
                <a:latin typeface="Times New Roman" panose="02020603050405020304" pitchFamily="18" charset="0"/>
                <a:cs typeface="Times New Roman" panose="02020603050405020304" pitchFamily="18" charset="0"/>
              </a:rPr>
              <a:t>. Cho </a:t>
            </a:r>
            <a:r>
              <a:rPr lang="en-US" sz="1500" dirty="0" err="1">
                <a:solidFill>
                  <a:srgbClr val="3013AD"/>
                </a:solidFill>
                <a:latin typeface="Times New Roman" panose="02020603050405020304" pitchFamily="18" charset="0"/>
                <a:cs typeface="Times New Roman" panose="02020603050405020304" pitchFamily="18" charset="0"/>
              </a:rPr>
              <a:t>đến</a:t>
            </a:r>
            <a:r>
              <a:rPr lang="en-US" sz="1500" dirty="0">
                <a:solidFill>
                  <a:srgbClr val="3013AD"/>
                </a:solidFill>
                <a:latin typeface="Times New Roman" panose="02020603050405020304" pitchFamily="18" charset="0"/>
                <a:cs typeface="Times New Roman" panose="02020603050405020304" pitchFamily="18" charset="0"/>
              </a:rPr>
              <a:t> nay, </a:t>
            </a:r>
            <a:r>
              <a:rPr lang="en-US" sz="1500" b="1" dirty="0">
                <a:solidFill>
                  <a:srgbClr val="3013AD"/>
                </a:solidFill>
                <a:latin typeface="Times New Roman" panose="02020603050405020304" pitchFamily="18" charset="0"/>
                <a:cs typeface="Times New Roman" panose="02020603050405020304" pitchFamily="18" charset="0"/>
              </a:rPr>
              <a:t>Bootstrap</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vẫn</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là</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một</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trong</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những</a:t>
            </a:r>
            <a:r>
              <a:rPr lang="en-US" sz="1500" dirty="0">
                <a:solidFill>
                  <a:srgbClr val="3013AD"/>
                </a:solidFill>
                <a:latin typeface="Times New Roman" panose="02020603050405020304" pitchFamily="18" charset="0"/>
                <a:cs typeface="Times New Roman" panose="02020603050405020304" pitchFamily="18" charset="0"/>
              </a:rPr>
              <a:t> </a:t>
            </a:r>
            <a:r>
              <a:rPr lang="en-US" sz="1500" b="1" dirty="0">
                <a:solidFill>
                  <a:srgbClr val="3013AD"/>
                </a:solidFill>
                <a:latin typeface="Times New Roman" panose="02020603050405020304" pitchFamily="18" charset="0"/>
                <a:cs typeface="Times New Roman" panose="02020603050405020304" pitchFamily="18" charset="0"/>
              </a:rPr>
              <a:t>framework </a:t>
            </a:r>
            <a:r>
              <a:rPr lang="en-US" sz="1500" b="1" dirty="0" err="1">
                <a:solidFill>
                  <a:srgbClr val="3013AD"/>
                </a:solidFill>
                <a:latin typeface="Times New Roman" panose="02020603050405020304" pitchFamily="18" charset="0"/>
                <a:cs typeface="Times New Roman" panose="02020603050405020304" pitchFamily="18" charset="0"/>
              </a:rPr>
              <a:t>thiết</a:t>
            </a:r>
            <a:r>
              <a:rPr lang="en-US" sz="1500" b="1" dirty="0">
                <a:solidFill>
                  <a:srgbClr val="3013AD"/>
                </a:solidFill>
                <a:latin typeface="Times New Roman" panose="02020603050405020304" pitchFamily="18" charset="0"/>
                <a:cs typeface="Times New Roman" panose="02020603050405020304" pitchFamily="18" charset="0"/>
              </a:rPr>
              <a:t> </a:t>
            </a:r>
            <a:r>
              <a:rPr lang="en-US" sz="1500" b="1" dirty="0" err="1">
                <a:solidFill>
                  <a:srgbClr val="3013AD"/>
                </a:solidFill>
                <a:latin typeface="Times New Roman" panose="02020603050405020304" pitchFamily="18" charset="0"/>
                <a:cs typeface="Times New Roman" panose="02020603050405020304" pitchFamily="18" charset="0"/>
              </a:rPr>
              <a:t>kế</a:t>
            </a:r>
            <a:r>
              <a:rPr lang="en-US" sz="1500" b="1" dirty="0">
                <a:solidFill>
                  <a:srgbClr val="3013AD"/>
                </a:solidFill>
                <a:latin typeface="Times New Roman" panose="02020603050405020304" pitchFamily="18" charset="0"/>
                <a:cs typeface="Times New Roman" panose="02020603050405020304" pitchFamily="18" charset="0"/>
              </a:rPr>
              <a:t> website</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có</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lượng</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người</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dùng</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khủng</a:t>
            </a:r>
            <a:r>
              <a:rPr lang="en-US" sz="1500" dirty="0">
                <a:solidFill>
                  <a:srgbClr val="3013AD"/>
                </a:solidFill>
                <a:latin typeface="Times New Roman" panose="02020603050405020304" pitchFamily="18" charset="0"/>
                <a:cs typeface="Times New Roman" panose="02020603050405020304" pitchFamily="18" charset="0"/>
              </a:rPr>
              <a:t>” </a:t>
            </a:r>
            <a:r>
              <a:rPr lang="en-US" sz="1500" dirty="0" err="1">
                <a:solidFill>
                  <a:srgbClr val="3013AD"/>
                </a:solidFill>
                <a:latin typeface="Times New Roman" panose="02020603050405020304" pitchFamily="18" charset="0"/>
                <a:cs typeface="Times New Roman" panose="02020603050405020304" pitchFamily="18" charset="0"/>
              </a:rPr>
              <a:t>nhất</a:t>
            </a:r>
            <a:r>
              <a:rPr lang="en-US" sz="1500" dirty="0">
                <a:solidFill>
                  <a:srgbClr val="3013AD"/>
                </a:solidFill>
                <a:latin typeface="Times New Roman" panose="02020603050405020304" pitchFamily="18" charset="0"/>
                <a:cs typeface="Times New Roman" panose="02020603050405020304" pitchFamily="18" charset="0"/>
              </a:rPr>
              <a:t>.</a:t>
            </a:r>
            <a:endParaRPr lang="vi-VN" sz="1500" dirty="0">
              <a:solidFill>
                <a:srgbClr val="3013AD"/>
              </a:solidFill>
              <a:latin typeface="Times New Roman" panose="02020603050405020304" pitchFamily="18" charset="0"/>
              <a:cs typeface="Times New Roman" panose="02020603050405020304" pitchFamily="18" charset="0"/>
            </a:endParaRPr>
          </a:p>
          <a:p>
            <a:pPr marL="101600" indent="0">
              <a:buNone/>
            </a:pPr>
            <a:endParaRPr lang="vi-V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13813729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p:cTn id="2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3">
                                            <p:txEl>
                                              <p:pRg st="0" end="0"/>
                                            </p:txEl>
                                          </p:spTgt>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 calcmode="lin" valueType="num">
                                      <p:cBhvr>
                                        <p:cTn id="30"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32" dur="500"/>
                                        <p:tgtEl>
                                          <p:spTgt spid="3">
                                            <p:txEl>
                                              <p:pRg st="1" end="1"/>
                                            </p:txEl>
                                          </p:spTgt>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 calcmode="lin" valueType="num">
                                      <p:cBhvr>
                                        <p:cTn id="35"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7" dur="500"/>
                                        <p:tgtEl>
                                          <p:spTgt spid="3">
                                            <p:txEl>
                                              <p:pRg st="2" end="2"/>
                                            </p:txEl>
                                          </p:spTgt>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4">
                                            <p:txEl>
                                              <p:pRg st="0" end="0"/>
                                            </p:txEl>
                                          </p:spTgt>
                                        </p:tgtEl>
                                        <p:attrNameLst>
                                          <p:attrName>style.visibility</p:attrName>
                                        </p:attrNameLst>
                                      </p:cBhvr>
                                      <p:to>
                                        <p:strVal val="visible"/>
                                      </p:to>
                                    </p:set>
                                    <p:anim calcmode="lin" valueType="num">
                                      <p:cBhvr>
                                        <p:cTn id="40"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41"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42" dur="500"/>
                                        <p:tgtEl>
                                          <p:spTgt spid="4">
                                            <p:txEl>
                                              <p:pRg st="0" end="0"/>
                                            </p:txEl>
                                          </p:spTgt>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4">
                                            <p:txEl>
                                              <p:pRg st="1" end="1"/>
                                            </p:txEl>
                                          </p:spTgt>
                                        </p:tgtEl>
                                        <p:attrNameLst>
                                          <p:attrName>style.visibility</p:attrName>
                                        </p:attrNameLst>
                                      </p:cBhvr>
                                      <p:to>
                                        <p:strVal val="visible"/>
                                      </p:to>
                                    </p:set>
                                    <p:anim calcmode="lin" valueType="num">
                                      <p:cBhvr>
                                        <p:cTn id="45"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46"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4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bldP spid="4" grpId="0"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786150" y="193638"/>
            <a:ext cx="7571700" cy="796066"/>
          </a:xfrm>
        </p:spPr>
        <p:txBody>
          <a:bodyPr/>
          <a:lstStyle/>
          <a:p>
            <a:pPr lvl="0"/>
            <a:r>
              <a:rPr lang="en-US" sz="2500" b="1" dirty="0">
                <a:latin typeface="Times New Roman" panose="02020603050405020304" pitchFamily="18" charset="0"/>
                <a:cs typeface="Times New Roman" panose="02020603050405020304" pitchFamily="18" charset="0"/>
              </a:rPr>
              <a:t>Bootstrap.CSS</a:t>
            </a:r>
            <a:r>
              <a:rPr lang="vi-VN" dirty="0"/>
              <a:t/>
            </a:r>
            <a:br>
              <a:rPr lang="vi-VN" dirty="0"/>
            </a:br>
            <a:endParaRPr lang="vi-VN" dirty="0"/>
          </a:p>
        </p:txBody>
      </p:sp>
      <p:sp>
        <p:nvSpPr>
          <p:cNvPr id="11" name="Text Placeholder 10"/>
          <p:cNvSpPr>
            <a:spLocks noGrp="1"/>
          </p:cNvSpPr>
          <p:nvPr>
            <p:ph type="body" idx="1"/>
          </p:nvPr>
        </p:nvSpPr>
        <p:spPr>
          <a:xfrm>
            <a:off x="786150" y="989704"/>
            <a:ext cx="7571700" cy="3845596"/>
          </a:xfrm>
        </p:spPr>
        <p:txBody>
          <a:bodyPr/>
          <a:lstStyle/>
          <a:p>
            <a:r>
              <a:rPr lang="en-US" sz="2000" dirty="0" err="1">
                <a:solidFill>
                  <a:srgbClr val="2B6F38"/>
                </a:solidFill>
                <a:latin typeface="Times New Roman" panose="02020603050405020304" pitchFamily="18" charset="0"/>
                <a:cs typeface="Times New Roman" panose="02020603050405020304" pitchFamily="18" charset="0"/>
              </a:rPr>
              <a:t>Nó</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là</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một</a:t>
            </a:r>
            <a:r>
              <a:rPr lang="en-US" sz="2000" dirty="0">
                <a:solidFill>
                  <a:srgbClr val="2B6F38"/>
                </a:solidFill>
                <a:latin typeface="Times New Roman" panose="02020603050405020304" pitchFamily="18" charset="0"/>
                <a:cs typeface="Times New Roman" panose="02020603050405020304" pitchFamily="18" charset="0"/>
              </a:rPr>
              <a:t> </a:t>
            </a:r>
            <a:r>
              <a:rPr lang="en-US" sz="2000" b="1" dirty="0">
                <a:solidFill>
                  <a:srgbClr val="2B6F38"/>
                </a:solidFill>
                <a:latin typeface="Times New Roman" panose="02020603050405020304" pitchFamily="18" charset="0"/>
                <a:cs typeface="Times New Roman" panose="02020603050405020304" pitchFamily="18" charset="0"/>
              </a:rPr>
              <a:t>Framework CSS</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có</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chức</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năng</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quản</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lý</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và</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sắp</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xếp</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bố</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cục</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của</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các</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trang</a:t>
            </a:r>
            <a:r>
              <a:rPr lang="en-US" sz="2000" dirty="0">
                <a:solidFill>
                  <a:srgbClr val="2B6F38"/>
                </a:solidFill>
                <a:latin typeface="Times New Roman" panose="02020603050405020304" pitchFamily="18" charset="0"/>
                <a:cs typeface="Times New Roman" panose="02020603050405020304" pitchFamily="18" charset="0"/>
              </a:rPr>
              <a:t> Web. HTML </a:t>
            </a:r>
            <a:r>
              <a:rPr lang="en-US" sz="2000" dirty="0" err="1">
                <a:solidFill>
                  <a:srgbClr val="2B6F38"/>
                </a:solidFill>
                <a:latin typeface="Times New Roman" panose="02020603050405020304" pitchFamily="18" charset="0"/>
                <a:cs typeface="Times New Roman" panose="02020603050405020304" pitchFamily="18" charset="0"/>
              </a:rPr>
              <a:t>có</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nhiệm</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vụ</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quản</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lý</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cấu</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trúc</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và</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nội</a:t>
            </a:r>
            <a:r>
              <a:rPr lang="en-US" sz="2000" dirty="0">
                <a:solidFill>
                  <a:srgbClr val="2B6F38"/>
                </a:solidFill>
                <a:latin typeface="Times New Roman" panose="02020603050405020304" pitchFamily="18" charset="0"/>
                <a:cs typeface="Times New Roman" panose="02020603050405020304" pitchFamily="18" charset="0"/>
              </a:rPr>
              <a:t> dung </a:t>
            </a:r>
            <a:r>
              <a:rPr lang="en-US" sz="2000" dirty="0" err="1">
                <a:solidFill>
                  <a:srgbClr val="2B6F38"/>
                </a:solidFill>
                <a:latin typeface="Times New Roman" panose="02020603050405020304" pitchFamily="18" charset="0"/>
                <a:cs typeface="Times New Roman" panose="02020603050405020304" pitchFamily="18" charset="0"/>
              </a:rPr>
              <a:t>thì</a:t>
            </a:r>
            <a:r>
              <a:rPr lang="en-US" sz="2000" dirty="0">
                <a:solidFill>
                  <a:srgbClr val="2B6F38"/>
                </a:solidFill>
                <a:latin typeface="Times New Roman" panose="02020603050405020304" pitchFamily="18" charset="0"/>
                <a:cs typeface="Times New Roman" panose="02020603050405020304" pitchFamily="18" charset="0"/>
              </a:rPr>
              <a:t> CSS </a:t>
            </a:r>
            <a:r>
              <a:rPr lang="en-US" sz="2000" dirty="0" err="1">
                <a:solidFill>
                  <a:srgbClr val="2B6F38"/>
                </a:solidFill>
                <a:latin typeface="Times New Roman" panose="02020603050405020304" pitchFamily="18" charset="0"/>
                <a:cs typeface="Times New Roman" panose="02020603050405020304" pitchFamily="18" charset="0"/>
              </a:rPr>
              <a:t>sẽ</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xử</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lý</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bố</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cục</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của</a:t>
            </a:r>
            <a:r>
              <a:rPr lang="en-US" sz="2000" dirty="0">
                <a:solidFill>
                  <a:srgbClr val="2B6F38"/>
                </a:solidFill>
                <a:latin typeface="Times New Roman" panose="02020603050405020304" pitchFamily="18" charset="0"/>
                <a:cs typeface="Times New Roman" panose="02020603050405020304" pitchFamily="18" charset="0"/>
              </a:rPr>
              <a:t> Website. </a:t>
            </a:r>
            <a:r>
              <a:rPr lang="en-US" sz="2000" dirty="0" err="1">
                <a:solidFill>
                  <a:srgbClr val="2B6F38"/>
                </a:solidFill>
                <a:latin typeface="Times New Roman" panose="02020603050405020304" pitchFamily="18" charset="0"/>
                <a:cs typeface="Times New Roman" panose="02020603050405020304" pitchFamily="18" charset="0"/>
              </a:rPr>
              <a:t>Vì</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vậy</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mà</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hai</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cấu</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trúc</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này</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phải</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tồn</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tại</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cùng</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nhau</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để</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thực</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hiện</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được</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hành</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động</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cụ</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thể</a:t>
            </a:r>
            <a:r>
              <a:rPr lang="en-US" sz="2000" dirty="0">
                <a:solidFill>
                  <a:srgbClr val="2B6F38"/>
                </a:solidFill>
                <a:latin typeface="Times New Roman" panose="02020603050405020304" pitchFamily="18" charset="0"/>
                <a:cs typeface="Times New Roman" panose="02020603050405020304" pitchFamily="18" charset="0"/>
              </a:rPr>
              <a:t>.</a:t>
            </a:r>
            <a:endParaRPr lang="vi-VN" sz="2000" dirty="0">
              <a:solidFill>
                <a:srgbClr val="2B6F38"/>
              </a:solidFill>
              <a:latin typeface="Times New Roman" panose="02020603050405020304" pitchFamily="18" charset="0"/>
              <a:cs typeface="Times New Roman" panose="02020603050405020304" pitchFamily="18" charset="0"/>
            </a:endParaRPr>
          </a:p>
          <a:p>
            <a:r>
              <a:rPr lang="en-US" sz="2000" dirty="0" err="1">
                <a:solidFill>
                  <a:srgbClr val="2B6F38"/>
                </a:solidFill>
                <a:latin typeface="Times New Roman" panose="02020603050405020304" pitchFamily="18" charset="0"/>
                <a:cs typeface="Times New Roman" panose="02020603050405020304" pitchFamily="18" charset="0"/>
              </a:rPr>
              <a:t>Giờ</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bạn</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sẽ</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không</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phải</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tốn</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thời</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gian</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để</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chỉnh</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sửa</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thủ</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công</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chỉ</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để</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thay</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đổi</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một</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thiết</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kế</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nhỏ</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Thay</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vào</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đó</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bạn</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có</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thể</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dùng</a:t>
            </a:r>
            <a:r>
              <a:rPr lang="en-US" sz="2000" dirty="0">
                <a:solidFill>
                  <a:srgbClr val="2B6F38"/>
                </a:solidFill>
                <a:latin typeface="Times New Roman" panose="02020603050405020304" pitchFamily="18" charset="0"/>
                <a:cs typeface="Times New Roman" panose="02020603050405020304" pitchFamily="18" charset="0"/>
              </a:rPr>
              <a:t> CSS </a:t>
            </a:r>
            <a:r>
              <a:rPr lang="en-US" sz="2000" dirty="0" err="1">
                <a:solidFill>
                  <a:srgbClr val="2B6F38"/>
                </a:solidFill>
                <a:latin typeface="Times New Roman" panose="02020603050405020304" pitchFamily="18" charset="0"/>
                <a:cs typeface="Times New Roman" panose="02020603050405020304" pitchFamily="18" charset="0"/>
              </a:rPr>
              <a:t>để</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tạo</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giao</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diện</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thống</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nhất</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trên</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nhiều</a:t>
            </a:r>
            <a:r>
              <a:rPr lang="en-US" sz="2000" dirty="0">
                <a:solidFill>
                  <a:srgbClr val="2B6F38"/>
                </a:solidFill>
                <a:latin typeface="Times New Roman" panose="02020603050405020304" pitchFamily="18" charset="0"/>
                <a:cs typeface="Times New Roman" panose="02020603050405020304" pitchFamily="18" charset="0"/>
              </a:rPr>
              <a:t> Website </a:t>
            </a:r>
            <a:r>
              <a:rPr lang="en-US" sz="2000" dirty="0" err="1">
                <a:solidFill>
                  <a:srgbClr val="2B6F38"/>
                </a:solidFill>
                <a:latin typeface="Times New Roman" panose="02020603050405020304" pitchFamily="18" charset="0"/>
                <a:cs typeface="Times New Roman" panose="02020603050405020304" pitchFamily="18" charset="0"/>
              </a:rPr>
              <a:t>mà</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không</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bị</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giới</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hạn</a:t>
            </a:r>
            <a:r>
              <a:rPr lang="en-US" sz="2000" dirty="0">
                <a:solidFill>
                  <a:srgbClr val="2B6F38"/>
                </a:solidFill>
                <a:latin typeface="Times New Roman" panose="02020603050405020304" pitchFamily="18" charset="0"/>
                <a:cs typeface="Times New Roman" panose="02020603050405020304" pitchFamily="18" charset="0"/>
              </a:rPr>
              <a:t>.</a:t>
            </a:r>
            <a:endParaRPr lang="vi-VN" sz="2000" dirty="0">
              <a:solidFill>
                <a:srgbClr val="2B6F38"/>
              </a:solidFill>
              <a:latin typeface="Times New Roman" panose="02020603050405020304" pitchFamily="18" charset="0"/>
              <a:cs typeface="Times New Roman" panose="02020603050405020304" pitchFamily="18" charset="0"/>
            </a:endParaRPr>
          </a:p>
          <a:p>
            <a:r>
              <a:rPr lang="en-US" sz="2000" dirty="0" err="1">
                <a:solidFill>
                  <a:srgbClr val="2B6F38"/>
                </a:solidFill>
                <a:latin typeface="Times New Roman" panose="02020603050405020304" pitchFamily="18" charset="0"/>
                <a:cs typeface="Times New Roman" panose="02020603050405020304" pitchFamily="18" charset="0"/>
              </a:rPr>
              <a:t>Hàm</a:t>
            </a:r>
            <a:r>
              <a:rPr lang="en-US" sz="2000" dirty="0">
                <a:solidFill>
                  <a:srgbClr val="2B6F38"/>
                </a:solidFill>
                <a:latin typeface="Times New Roman" panose="02020603050405020304" pitchFamily="18" charset="0"/>
                <a:cs typeface="Times New Roman" panose="02020603050405020304" pitchFamily="18" charset="0"/>
              </a:rPr>
              <a:t> CSS </a:t>
            </a:r>
            <a:r>
              <a:rPr lang="en-US" sz="2000" dirty="0" err="1">
                <a:solidFill>
                  <a:srgbClr val="2B6F38"/>
                </a:solidFill>
                <a:latin typeface="Times New Roman" panose="02020603050405020304" pitchFamily="18" charset="0"/>
                <a:cs typeface="Times New Roman" panose="02020603050405020304" pitchFamily="18" charset="0"/>
              </a:rPr>
              <a:t>không</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chỉ</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giới</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hạn</a:t>
            </a:r>
            <a:r>
              <a:rPr lang="en-US" sz="2000" dirty="0">
                <a:solidFill>
                  <a:srgbClr val="2B6F38"/>
                </a:solidFill>
                <a:latin typeface="Times New Roman" panose="02020603050405020304" pitchFamily="18" charset="0"/>
                <a:cs typeface="Times New Roman" panose="02020603050405020304" pitchFamily="18" charset="0"/>
              </a:rPr>
              <a:t> ở </a:t>
            </a:r>
            <a:r>
              <a:rPr lang="en-US" sz="2000" dirty="0" err="1">
                <a:solidFill>
                  <a:srgbClr val="2B6F38"/>
                </a:solidFill>
                <a:latin typeface="Times New Roman" panose="02020603050405020304" pitchFamily="18" charset="0"/>
                <a:cs typeface="Times New Roman" panose="02020603050405020304" pitchFamily="18" charset="0"/>
              </a:rPr>
              <a:t>kiểu</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văn</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bản</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mà</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còn</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dùng</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định</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dạng</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như</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bảng</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bố</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cục</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hình</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Bạn</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cần</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mất</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một</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ít</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thời</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gian</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để</a:t>
            </a:r>
            <a:r>
              <a:rPr lang="en-US" sz="2000" dirty="0">
                <a:solidFill>
                  <a:srgbClr val="2B6F38"/>
                </a:solidFill>
                <a:latin typeface="Times New Roman" panose="02020603050405020304" pitchFamily="18" charset="0"/>
                <a:cs typeface="Times New Roman" panose="02020603050405020304" pitchFamily="18" charset="0"/>
              </a:rPr>
              <a:t> CSS </a:t>
            </a:r>
            <a:r>
              <a:rPr lang="en-US" sz="2000" dirty="0" err="1">
                <a:solidFill>
                  <a:srgbClr val="2B6F38"/>
                </a:solidFill>
                <a:latin typeface="Times New Roman" panose="02020603050405020304" pitchFamily="18" charset="0"/>
                <a:cs typeface="Times New Roman" panose="02020603050405020304" pitchFamily="18" charset="0"/>
              </a:rPr>
              <a:t>ghi</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nhớ</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hết</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tất</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cả</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các</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khai</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báo</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và</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bộ</a:t>
            </a:r>
            <a:r>
              <a:rPr lang="en-US" sz="2000" dirty="0">
                <a:solidFill>
                  <a:srgbClr val="2B6F38"/>
                </a:solidFill>
                <a:latin typeface="Times New Roman" panose="02020603050405020304" pitchFamily="18" charset="0"/>
                <a:cs typeface="Times New Roman" panose="02020603050405020304" pitchFamily="18" charset="0"/>
              </a:rPr>
              <a:t> </a:t>
            </a:r>
            <a:r>
              <a:rPr lang="en-US" sz="2000" dirty="0" err="1">
                <a:solidFill>
                  <a:srgbClr val="2B6F38"/>
                </a:solidFill>
                <a:latin typeface="Times New Roman" panose="02020603050405020304" pitchFamily="18" charset="0"/>
                <a:cs typeface="Times New Roman" panose="02020603050405020304" pitchFamily="18" charset="0"/>
              </a:rPr>
              <a:t>chọn</a:t>
            </a:r>
            <a:r>
              <a:rPr lang="en-US" sz="2000" dirty="0">
                <a:solidFill>
                  <a:srgbClr val="2B6F38"/>
                </a:solidFill>
                <a:latin typeface="Times New Roman" panose="02020603050405020304" pitchFamily="18" charset="0"/>
                <a:cs typeface="Times New Roman" panose="02020603050405020304" pitchFamily="18" charset="0"/>
              </a:rPr>
              <a:t>.</a:t>
            </a:r>
            <a:endParaRPr lang="vi-VN" sz="2000" dirty="0">
              <a:solidFill>
                <a:srgbClr val="2B6F38"/>
              </a:solidFill>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3802645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 calcmode="lin" valueType="num">
                                      <p:cBhvr>
                                        <p:cTn id="25"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1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 calcmode="lin" valueType="num">
                                      <p:cBhvr>
                                        <p:cTn id="32" dur="5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33" dur="500" fill="hold"/>
                                        <p:tgtEl>
                                          <p:spTgt spid="11">
                                            <p:txEl>
                                              <p:pRg st="1" end="1"/>
                                            </p:txEl>
                                          </p:spTgt>
                                        </p:tgtEl>
                                        <p:attrNameLst>
                                          <p:attrName>ppt_h</p:attrName>
                                        </p:attrNameLst>
                                      </p:cBhvr>
                                      <p:tavLst>
                                        <p:tav tm="0">
                                          <p:val>
                                            <p:fltVal val="0"/>
                                          </p:val>
                                        </p:tav>
                                        <p:tav tm="100000">
                                          <p:val>
                                            <p:strVal val="#ppt_h"/>
                                          </p:val>
                                        </p:tav>
                                      </p:tavLst>
                                    </p:anim>
                                    <p:animEffect transition="in" filter="fade">
                                      <p:cBhvr>
                                        <p:cTn id="34" dur="500"/>
                                        <p:tgtEl>
                                          <p:spTgt spid="11">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anim calcmode="lin" valueType="num">
                                      <p:cBhvr>
                                        <p:cTn id="39" dur="5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40" dur="500" fill="hold"/>
                                        <p:tgtEl>
                                          <p:spTgt spid="11">
                                            <p:txEl>
                                              <p:pRg st="2" end="2"/>
                                            </p:txEl>
                                          </p:spTgt>
                                        </p:tgtEl>
                                        <p:attrNameLst>
                                          <p:attrName>ppt_h</p:attrName>
                                        </p:attrNameLst>
                                      </p:cBhvr>
                                      <p:tavLst>
                                        <p:tav tm="0">
                                          <p:val>
                                            <p:fltVal val="0"/>
                                          </p:val>
                                        </p:tav>
                                        <p:tav tm="100000">
                                          <p:val>
                                            <p:strVal val="#ppt_h"/>
                                          </p:val>
                                        </p:tav>
                                      </p:tavLst>
                                    </p:anim>
                                    <p:animEffect transition="in" filter="fade">
                                      <p:cBhvr>
                                        <p:cTn id="41"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150" y="308120"/>
            <a:ext cx="7571700" cy="724614"/>
          </a:xfrm>
        </p:spPr>
        <p:txBody>
          <a:bodyPr/>
          <a:lstStyle/>
          <a:p>
            <a:pPr lvl="0"/>
            <a:r>
              <a:rPr lang="en-US" sz="2500" b="1" dirty="0">
                <a:latin typeface="Times New Roman" panose="02020603050405020304" pitchFamily="18" charset="0"/>
                <a:cs typeface="Times New Roman" panose="02020603050405020304" pitchFamily="18" charset="0"/>
              </a:rPr>
              <a:t>Bootstrap.JS</a:t>
            </a:r>
            <a:r>
              <a:rPr lang="vi-VN" dirty="0">
                <a:latin typeface="Times New Roman" panose="02020603050405020304" pitchFamily="18" charset="0"/>
                <a:cs typeface="Times New Roman" panose="02020603050405020304" pitchFamily="18" charset="0"/>
              </a:rPr>
              <a:t/>
            </a:r>
            <a:br>
              <a:rPr lang="vi-VN" dirty="0">
                <a:latin typeface="Times New Roman" panose="02020603050405020304" pitchFamily="18" charset="0"/>
                <a:cs typeface="Times New Roman" panose="02020603050405020304" pitchFamily="18" charset="0"/>
              </a:rPr>
            </a:br>
            <a:endParaRPr lang="vi-V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786150" y="1032734"/>
            <a:ext cx="7571700" cy="3802566"/>
          </a:xfrm>
        </p:spPr>
        <p:txBody>
          <a:bodyPr/>
          <a:lstStyle/>
          <a:p>
            <a:pPr marL="76200" indent="0">
              <a:buNone/>
            </a:pPr>
            <a:r>
              <a:rPr lang="en-US" sz="1500" dirty="0" err="1">
                <a:solidFill>
                  <a:srgbClr val="2B6F38"/>
                </a:solidFill>
                <a:latin typeface="Times New Roman" panose="02020603050405020304" pitchFamily="18" charset="0"/>
                <a:cs typeface="Times New Roman" panose="02020603050405020304" pitchFamily="18" charset="0"/>
              </a:rPr>
              <a:t>Đây</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là</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phần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cốt</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lõi</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vì</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chứa</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các</a:t>
            </a:r>
            <a:r>
              <a:rPr lang="en-US" sz="1500" dirty="0">
                <a:solidFill>
                  <a:srgbClr val="2B6F38"/>
                </a:solidFill>
                <a:latin typeface="Times New Roman" panose="02020603050405020304" pitchFamily="18" charset="0"/>
                <a:cs typeface="Times New Roman" panose="02020603050405020304" pitchFamily="18" charset="0"/>
              </a:rPr>
              <a:t> </a:t>
            </a:r>
            <a:r>
              <a:rPr lang="en-US" sz="1500" b="1" dirty="0">
                <a:solidFill>
                  <a:srgbClr val="2B6F38"/>
                </a:solidFill>
                <a:latin typeface="Times New Roman" panose="02020603050405020304" pitchFamily="18" charset="0"/>
                <a:cs typeface="Times New Roman" panose="02020603050405020304" pitchFamily="18" charset="0"/>
              </a:rPr>
              <a:t>File JavaScript</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nó</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chịu</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trách</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nhiệm</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cho</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việc</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tương</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tác</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của</a:t>
            </a:r>
            <a:r>
              <a:rPr lang="en-US" sz="1500" dirty="0">
                <a:solidFill>
                  <a:srgbClr val="2B6F38"/>
                </a:solidFill>
                <a:latin typeface="Times New Roman" panose="02020603050405020304" pitchFamily="18" charset="0"/>
                <a:cs typeface="Times New Roman" panose="02020603050405020304" pitchFamily="18" charset="0"/>
              </a:rPr>
              <a:t> Website. </a:t>
            </a:r>
            <a:r>
              <a:rPr lang="en-US" sz="1500" dirty="0" err="1">
                <a:solidFill>
                  <a:srgbClr val="2B6F38"/>
                </a:solidFill>
                <a:latin typeface="Times New Roman" panose="02020603050405020304" pitchFamily="18" charset="0"/>
                <a:cs typeface="Times New Roman" panose="02020603050405020304" pitchFamily="18" charset="0"/>
              </a:rPr>
              <a:t>Để</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tiết</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kiệm</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thời</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gian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viết</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cú</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pháp</a:t>
            </a:r>
            <a:r>
              <a:rPr lang="en-US" sz="1500" dirty="0">
                <a:solidFill>
                  <a:srgbClr val="2B6F38"/>
                </a:solidFill>
                <a:latin typeface="Times New Roman" panose="02020603050405020304" pitchFamily="18" charset="0"/>
                <a:cs typeface="Times New Roman" panose="02020603050405020304" pitchFamily="18" charset="0"/>
              </a:rPr>
              <a:t> JavaScript </a:t>
            </a:r>
            <a:r>
              <a:rPr lang="en-US" sz="1500" dirty="0" err="1">
                <a:solidFill>
                  <a:srgbClr val="2B6F38"/>
                </a:solidFill>
                <a:latin typeface="Times New Roman" panose="02020603050405020304" pitchFamily="18" charset="0"/>
                <a:cs typeface="Times New Roman" panose="02020603050405020304" pitchFamily="18" charset="0"/>
              </a:rPr>
              <a:t>mà</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nhiều</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nhà</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phát</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triển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sẽ</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sử</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dụng</a:t>
            </a:r>
            <a:r>
              <a:rPr lang="en-US" sz="1500" dirty="0">
                <a:solidFill>
                  <a:srgbClr val="2B6F38"/>
                </a:solidFill>
                <a:latin typeface="Times New Roman" panose="02020603050405020304" pitchFamily="18" charset="0"/>
                <a:cs typeface="Times New Roman" panose="02020603050405020304" pitchFamily="18" charset="0"/>
              </a:rPr>
              <a:t> jQuery. </a:t>
            </a:r>
            <a:r>
              <a:rPr lang="en-US" sz="1500" dirty="0" err="1">
                <a:solidFill>
                  <a:srgbClr val="2B6F38"/>
                </a:solidFill>
                <a:latin typeface="Times New Roman" panose="02020603050405020304" pitchFamily="18" charset="0"/>
                <a:cs typeface="Times New Roman" panose="02020603050405020304" pitchFamily="18" charset="0"/>
              </a:rPr>
              <a:t>Đây</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là</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thư</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viện</a:t>
            </a:r>
            <a:r>
              <a:rPr lang="en-US" sz="1500" dirty="0">
                <a:solidFill>
                  <a:srgbClr val="2B6F38"/>
                </a:solidFill>
                <a:latin typeface="Times New Roman" panose="02020603050405020304" pitchFamily="18" charset="0"/>
                <a:cs typeface="Times New Roman" panose="02020603050405020304" pitchFamily="18" charset="0"/>
              </a:rPr>
              <a:t> JavaScript </a:t>
            </a:r>
            <a:r>
              <a:rPr lang="en-US" sz="1500" dirty="0" err="1">
                <a:solidFill>
                  <a:srgbClr val="2B6F38"/>
                </a:solidFill>
                <a:latin typeface="Times New Roman" panose="02020603050405020304" pitchFamily="18" charset="0"/>
                <a:cs typeface="Times New Roman" panose="02020603050405020304" pitchFamily="18" charset="0"/>
              </a:rPr>
              <a:t>mã</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nguồn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mở</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đa</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nền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tảng</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giúp</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bạn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thêm</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nhiều</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chức</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năng</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vào</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trang</a:t>
            </a:r>
            <a:r>
              <a:rPr lang="en-US" sz="1500" dirty="0">
                <a:solidFill>
                  <a:srgbClr val="2B6F38"/>
                </a:solidFill>
                <a:latin typeface="Times New Roman" panose="02020603050405020304" pitchFamily="18" charset="0"/>
                <a:cs typeface="Times New Roman" panose="02020603050405020304" pitchFamily="18" charset="0"/>
              </a:rPr>
              <a:t> Web.</a:t>
            </a:r>
            <a:endParaRPr lang="vi-VN" sz="1500" dirty="0">
              <a:solidFill>
                <a:srgbClr val="2B6F38"/>
              </a:solidFill>
              <a:latin typeface="Times New Roman" panose="02020603050405020304" pitchFamily="18" charset="0"/>
              <a:cs typeface="Times New Roman" panose="02020603050405020304" pitchFamily="18" charset="0"/>
            </a:endParaRPr>
          </a:p>
          <a:p>
            <a:pPr marL="76200" indent="0">
              <a:buNone/>
            </a:pPr>
            <a:r>
              <a:rPr lang="en-US" sz="1500" dirty="0">
                <a:solidFill>
                  <a:srgbClr val="2B6F38"/>
                </a:solidFill>
                <a:latin typeface="Times New Roman" panose="02020603050405020304" pitchFamily="18" charset="0"/>
                <a:cs typeface="Times New Roman" panose="02020603050405020304" pitchFamily="18" charset="0"/>
              </a:rPr>
              <a:t>Theo </a:t>
            </a:r>
            <a:r>
              <a:rPr lang="en-US" sz="1500" dirty="0" err="1">
                <a:solidFill>
                  <a:srgbClr val="2B6F38"/>
                </a:solidFill>
                <a:latin typeface="Times New Roman" panose="02020603050405020304" pitchFamily="18" charset="0"/>
                <a:cs typeface="Times New Roman" panose="02020603050405020304" pitchFamily="18" charset="0"/>
              </a:rPr>
              <a:t>kinh</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nghiệm</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của</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tôi</a:t>
            </a:r>
            <a:r>
              <a:rPr lang="en-US" sz="1500" dirty="0">
                <a:solidFill>
                  <a:srgbClr val="2B6F38"/>
                </a:solidFill>
                <a:latin typeface="Times New Roman" panose="02020603050405020304" pitchFamily="18" charset="0"/>
                <a:cs typeface="Times New Roman" panose="02020603050405020304" pitchFamily="18" charset="0"/>
              </a:rPr>
              <a:t>, jQuery </a:t>
            </a:r>
            <a:r>
              <a:rPr lang="en-US" sz="1500" dirty="0" err="1">
                <a:solidFill>
                  <a:srgbClr val="2B6F38"/>
                </a:solidFill>
                <a:latin typeface="Times New Roman" panose="02020603050405020304" pitchFamily="18" charset="0"/>
                <a:cs typeface="Times New Roman" panose="02020603050405020304" pitchFamily="18" charset="0"/>
              </a:rPr>
              <a:t>sẽ</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thực</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hiện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một</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số</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chức</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năng</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như</a:t>
            </a:r>
            <a:r>
              <a:rPr lang="en-US" sz="1500" dirty="0">
                <a:solidFill>
                  <a:srgbClr val="2B6F38"/>
                </a:solidFill>
                <a:latin typeface="Times New Roman" panose="02020603050405020304" pitchFamily="18" charset="0"/>
                <a:cs typeface="Times New Roman" panose="02020603050405020304" pitchFamily="18" charset="0"/>
              </a:rPr>
              <a:t>:</a:t>
            </a:r>
            <a:endParaRPr lang="vi-VN" sz="1500" dirty="0">
              <a:solidFill>
                <a:srgbClr val="2B6F38"/>
              </a:solidFill>
              <a:latin typeface="Times New Roman" panose="02020603050405020304" pitchFamily="18" charset="0"/>
              <a:cs typeface="Times New Roman" panose="02020603050405020304" pitchFamily="18" charset="0"/>
            </a:endParaRPr>
          </a:p>
          <a:p>
            <a:pPr lvl="0"/>
            <a:r>
              <a:rPr lang="en-US" sz="1500" dirty="0" err="1">
                <a:solidFill>
                  <a:srgbClr val="2B6F38"/>
                </a:solidFill>
                <a:latin typeface="Times New Roman" panose="02020603050405020304" pitchFamily="18" charset="0"/>
                <a:cs typeface="Times New Roman" panose="02020603050405020304" pitchFamily="18" charset="0"/>
              </a:rPr>
              <a:t>Thực</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hiện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các</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yêu</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cầu</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của</a:t>
            </a:r>
            <a:r>
              <a:rPr lang="en-US" sz="1500" dirty="0">
                <a:solidFill>
                  <a:srgbClr val="2B6F38"/>
                </a:solidFill>
                <a:latin typeface="Times New Roman" panose="02020603050405020304" pitchFamily="18" charset="0"/>
                <a:cs typeface="Times New Roman" panose="02020603050405020304" pitchFamily="18" charset="0"/>
              </a:rPr>
              <a:t> Ajax </a:t>
            </a:r>
            <a:r>
              <a:rPr lang="en-US" sz="1500" dirty="0" err="1">
                <a:solidFill>
                  <a:srgbClr val="2B6F38"/>
                </a:solidFill>
                <a:latin typeface="Times New Roman" panose="02020603050405020304" pitchFamily="18" charset="0"/>
                <a:cs typeface="Times New Roman" panose="02020603050405020304" pitchFamily="18" charset="0"/>
              </a:rPr>
              <a:t>như</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loại</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trừ</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dữ</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liệu</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đến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từ</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một</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vị</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trí</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khác</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một</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cách</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linh</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hoạt</a:t>
            </a:r>
            <a:r>
              <a:rPr lang="en-US" sz="1500" dirty="0">
                <a:solidFill>
                  <a:srgbClr val="2B6F38"/>
                </a:solidFill>
                <a:latin typeface="Times New Roman" panose="02020603050405020304" pitchFamily="18" charset="0"/>
                <a:cs typeface="Times New Roman" panose="02020603050405020304" pitchFamily="18" charset="0"/>
              </a:rPr>
              <a:t>.</a:t>
            </a:r>
            <a:endParaRPr lang="vi-VN" sz="1500" dirty="0">
              <a:solidFill>
                <a:srgbClr val="2B6F38"/>
              </a:solidFill>
              <a:latin typeface="Times New Roman" panose="02020603050405020304" pitchFamily="18" charset="0"/>
              <a:cs typeface="Times New Roman" panose="02020603050405020304" pitchFamily="18" charset="0"/>
            </a:endParaRPr>
          </a:p>
          <a:p>
            <a:pPr lvl="0"/>
            <a:r>
              <a:rPr lang="en-US" sz="1500" dirty="0" err="1">
                <a:solidFill>
                  <a:srgbClr val="2B6F38"/>
                </a:solidFill>
                <a:latin typeface="Times New Roman" panose="02020603050405020304" pitchFamily="18" charset="0"/>
                <a:cs typeface="Times New Roman" panose="02020603050405020304" pitchFamily="18" charset="0"/>
              </a:rPr>
              <a:t>Giúp</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tạo</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các</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tiện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ích</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bằng</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bộ</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sưu</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tập</a:t>
            </a:r>
            <a:r>
              <a:rPr lang="en-US" sz="1500" dirty="0">
                <a:solidFill>
                  <a:srgbClr val="2B6F38"/>
                </a:solidFill>
                <a:latin typeface="Times New Roman" panose="02020603050405020304" pitchFamily="18" charset="0"/>
                <a:cs typeface="Times New Roman" panose="02020603050405020304" pitchFamily="18" charset="0"/>
              </a:rPr>
              <a:t> Plugin JavaScript.</a:t>
            </a:r>
            <a:endParaRPr lang="vi-VN" sz="1500" dirty="0">
              <a:solidFill>
                <a:srgbClr val="2B6F38"/>
              </a:solidFill>
              <a:latin typeface="Times New Roman" panose="02020603050405020304" pitchFamily="18" charset="0"/>
              <a:cs typeface="Times New Roman" panose="02020603050405020304" pitchFamily="18" charset="0"/>
            </a:endParaRPr>
          </a:p>
          <a:p>
            <a:pPr lvl="0"/>
            <a:r>
              <a:rPr lang="en-US" sz="1500" dirty="0">
                <a:solidFill>
                  <a:srgbClr val="2B6F38"/>
                </a:solidFill>
                <a:latin typeface="Times New Roman" panose="02020603050405020304" pitchFamily="18" charset="0"/>
                <a:cs typeface="Times New Roman" panose="02020603050405020304" pitchFamily="18" charset="0"/>
              </a:rPr>
              <a:t>jQuery </a:t>
            </a:r>
            <a:r>
              <a:rPr lang="en-US" sz="1500" dirty="0" err="1">
                <a:solidFill>
                  <a:srgbClr val="2B6F38"/>
                </a:solidFill>
                <a:latin typeface="Times New Roman" panose="02020603050405020304" pitchFamily="18" charset="0"/>
                <a:cs typeface="Times New Roman" panose="02020603050405020304" pitchFamily="18" charset="0"/>
              </a:rPr>
              <a:t>sẽ</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tạo</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hình</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động</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tùy</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chỉnh</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bằng</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các</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thuộc</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tính</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của</a:t>
            </a:r>
            <a:r>
              <a:rPr lang="en-US" sz="1500" dirty="0">
                <a:solidFill>
                  <a:srgbClr val="2B6F38"/>
                </a:solidFill>
                <a:latin typeface="Times New Roman" panose="02020603050405020304" pitchFamily="18" charset="0"/>
                <a:cs typeface="Times New Roman" panose="02020603050405020304" pitchFamily="18" charset="0"/>
              </a:rPr>
              <a:t> CSS.</a:t>
            </a:r>
            <a:endParaRPr lang="vi-VN" sz="1500" dirty="0">
              <a:solidFill>
                <a:srgbClr val="2B6F38"/>
              </a:solidFill>
              <a:latin typeface="Times New Roman" panose="02020603050405020304" pitchFamily="18" charset="0"/>
              <a:cs typeface="Times New Roman" panose="02020603050405020304" pitchFamily="18" charset="0"/>
            </a:endParaRPr>
          </a:p>
          <a:p>
            <a:pPr lvl="0"/>
            <a:r>
              <a:rPr lang="en-US" sz="1500" dirty="0" err="1">
                <a:solidFill>
                  <a:srgbClr val="2B6F38"/>
                </a:solidFill>
                <a:latin typeface="Times New Roman" panose="02020603050405020304" pitchFamily="18" charset="0"/>
                <a:cs typeface="Times New Roman" panose="02020603050405020304" pitchFamily="18" charset="0"/>
              </a:rPr>
              <a:t>Thêm</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một</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số</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tính</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năng</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động</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cho</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nội</a:t>
            </a:r>
            <a:r>
              <a:rPr lang="en-US" sz="1500" dirty="0">
                <a:solidFill>
                  <a:srgbClr val="2B6F38"/>
                </a:solidFill>
                <a:latin typeface="Times New Roman" panose="02020603050405020304" pitchFamily="18" charset="0"/>
                <a:cs typeface="Times New Roman" panose="02020603050405020304" pitchFamily="18" charset="0"/>
              </a:rPr>
              <a:t> dung </a:t>
            </a:r>
            <a:r>
              <a:rPr lang="en-US" sz="1500" dirty="0" err="1">
                <a:solidFill>
                  <a:srgbClr val="2B6F38"/>
                </a:solidFill>
                <a:latin typeface="Times New Roman" panose="02020603050405020304" pitchFamily="18" charset="0"/>
                <a:cs typeface="Times New Roman" panose="02020603050405020304" pitchFamily="18" charset="0"/>
              </a:rPr>
              <a:t>các</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trang</a:t>
            </a:r>
            <a:r>
              <a:rPr lang="en-US" sz="1500" dirty="0">
                <a:solidFill>
                  <a:srgbClr val="2B6F38"/>
                </a:solidFill>
                <a:latin typeface="Times New Roman" panose="02020603050405020304" pitchFamily="18" charset="0"/>
                <a:cs typeface="Times New Roman" panose="02020603050405020304" pitchFamily="18" charset="0"/>
              </a:rPr>
              <a:t> Web </a:t>
            </a:r>
            <a:r>
              <a:rPr lang="en-US" sz="1500" dirty="0" err="1">
                <a:solidFill>
                  <a:srgbClr val="2B6F38"/>
                </a:solidFill>
                <a:latin typeface="Times New Roman" panose="02020603050405020304" pitchFamily="18" charset="0"/>
                <a:cs typeface="Times New Roman" panose="02020603050405020304" pitchFamily="18" charset="0"/>
              </a:rPr>
              <a:t>của</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bạn</a:t>
            </a:r>
            <a:r>
              <a:rPr lang="en-US" sz="1500" dirty="0">
                <a:solidFill>
                  <a:srgbClr val="2B6F38"/>
                </a:solidFill>
                <a:latin typeface="Times New Roman" panose="02020603050405020304" pitchFamily="18" charset="0"/>
                <a:cs typeface="Times New Roman" panose="02020603050405020304" pitchFamily="18" charset="0"/>
              </a:rPr>
              <a:t>.</a:t>
            </a:r>
            <a:endParaRPr lang="vi-VN" sz="1500" dirty="0">
              <a:solidFill>
                <a:srgbClr val="2B6F38"/>
              </a:solidFill>
              <a:latin typeface="Times New Roman" panose="02020603050405020304" pitchFamily="18" charset="0"/>
              <a:cs typeface="Times New Roman" panose="02020603050405020304" pitchFamily="18" charset="0"/>
            </a:endParaRPr>
          </a:p>
          <a:p>
            <a:pPr marL="76200" indent="0">
              <a:buNone/>
            </a:pPr>
            <a:r>
              <a:rPr lang="en-US" sz="1500" dirty="0" err="1">
                <a:solidFill>
                  <a:srgbClr val="2B6F38"/>
                </a:solidFill>
                <a:latin typeface="Times New Roman" panose="02020603050405020304" pitchFamily="18" charset="0"/>
                <a:cs typeface="Times New Roman" panose="02020603050405020304" pitchFamily="18" charset="0"/>
              </a:rPr>
              <a:t>Tuy</a:t>
            </a:r>
            <a:r>
              <a:rPr lang="en-US" sz="1500" dirty="0">
                <a:solidFill>
                  <a:srgbClr val="2B6F38"/>
                </a:solidFill>
                <a:latin typeface="Times New Roman" panose="02020603050405020304" pitchFamily="18" charset="0"/>
                <a:cs typeface="Times New Roman" panose="02020603050405020304" pitchFamily="18" charset="0"/>
              </a:rPr>
              <a:t> </a:t>
            </a:r>
            <a:r>
              <a:rPr lang="en-US" sz="1500" b="1" dirty="0">
                <a:solidFill>
                  <a:srgbClr val="2B6F38"/>
                </a:solidFill>
                <a:latin typeface="Times New Roman" panose="02020603050405020304" pitchFamily="18" charset="0"/>
                <a:cs typeface="Times New Roman" panose="02020603050405020304" pitchFamily="18" charset="0"/>
              </a:rPr>
              <a:t>Bootstrap</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với</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các</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thuộc</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tính</a:t>
            </a:r>
            <a:r>
              <a:rPr lang="en-US" sz="1500" dirty="0">
                <a:solidFill>
                  <a:srgbClr val="2B6F38"/>
                </a:solidFill>
                <a:latin typeface="Times New Roman" panose="02020603050405020304" pitchFamily="18" charset="0"/>
                <a:cs typeface="Times New Roman" panose="02020603050405020304" pitchFamily="18" charset="0"/>
              </a:rPr>
              <a:t> Element HTML </a:t>
            </a:r>
            <a:r>
              <a:rPr lang="en-US" sz="1500" dirty="0" err="1">
                <a:solidFill>
                  <a:srgbClr val="2B6F38"/>
                </a:solidFill>
                <a:latin typeface="Times New Roman" panose="02020603050405020304" pitchFamily="18" charset="0"/>
                <a:cs typeface="Times New Roman" panose="02020603050405020304" pitchFamily="18" charset="0"/>
              </a:rPr>
              <a:t>và</a:t>
            </a:r>
            <a:r>
              <a:rPr lang="en-US" sz="1500" dirty="0">
                <a:solidFill>
                  <a:srgbClr val="2B6F38"/>
                </a:solidFill>
                <a:latin typeface="Times New Roman" panose="02020603050405020304" pitchFamily="18" charset="0"/>
                <a:cs typeface="Times New Roman" panose="02020603050405020304" pitchFamily="18" charset="0"/>
              </a:rPr>
              <a:t> CSS </a:t>
            </a:r>
            <a:r>
              <a:rPr lang="en-US" sz="1500" dirty="0" err="1">
                <a:solidFill>
                  <a:srgbClr val="2B6F38"/>
                </a:solidFill>
                <a:latin typeface="Times New Roman" panose="02020603050405020304" pitchFamily="18" charset="0"/>
                <a:cs typeface="Times New Roman" panose="02020603050405020304" pitchFamily="18" charset="0"/>
              </a:rPr>
              <a:t>có</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thể</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hoạt</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động</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tốt</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nhưng</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vẫn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cần</a:t>
            </a:r>
            <a:r>
              <a:rPr lang="en-US" sz="1500" dirty="0">
                <a:solidFill>
                  <a:srgbClr val="2B6F38"/>
                </a:solidFill>
                <a:latin typeface="Times New Roman" panose="02020603050405020304" pitchFamily="18" charset="0"/>
                <a:cs typeface="Times New Roman" panose="02020603050405020304" pitchFamily="18" charset="0"/>
              </a:rPr>
              <a:t> jQuery </a:t>
            </a:r>
            <a:r>
              <a:rPr lang="en-US" sz="1500" dirty="0" err="1">
                <a:solidFill>
                  <a:srgbClr val="2B6F38"/>
                </a:solidFill>
                <a:latin typeface="Times New Roman" panose="02020603050405020304" pitchFamily="18" charset="0"/>
                <a:cs typeface="Times New Roman" panose="02020603050405020304" pitchFamily="18" charset="0"/>
              </a:rPr>
              <a:t>để</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tạo</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thiết</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kế</a:t>
            </a:r>
            <a:r>
              <a:rPr lang="en-US" sz="1500" dirty="0">
                <a:solidFill>
                  <a:srgbClr val="2B6F38"/>
                </a:solidFill>
                <a:latin typeface="Times New Roman" panose="02020603050405020304" pitchFamily="18" charset="0"/>
                <a:cs typeface="Times New Roman" panose="02020603050405020304" pitchFamily="18" charset="0"/>
              </a:rPr>
              <a:t> Responsive. </a:t>
            </a:r>
            <a:r>
              <a:rPr lang="en-US" sz="1500" dirty="0" err="1">
                <a:solidFill>
                  <a:srgbClr val="2B6F38"/>
                </a:solidFill>
                <a:latin typeface="Times New Roman" panose="02020603050405020304" pitchFamily="18" charset="0"/>
                <a:cs typeface="Times New Roman" panose="02020603050405020304" pitchFamily="18" charset="0"/>
              </a:rPr>
              <a:t>Nếu</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thiếu</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đi</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phần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này</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bạn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chỉ</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có</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thể</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dùng</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các</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phần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tĩnh</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của</a:t>
            </a:r>
            <a:r>
              <a:rPr lang="en-US" sz="1500" dirty="0">
                <a:solidFill>
                  <a:srgbClr val="2B6F38"/>
                </a:solidFill>
                <a:latin typeface="Times New Roman" panose="02020603050405020304" pitchFamily="18" charset="0"/>
                <a:cs typeface="Times New Roman" panose="02020603050405020304" pitchFamily="18" charset="0"/>
              </a:rPr>
              <a:t> CSS </a:t>
            </a:r>
            <a:r>
              <a:rPr lang="en-US" sz="1500" dirty="0" err="1">
                <a:solidFill>
                  <a:srgbClr val="2B6F38"/>
                </a:solidFill>
                <a:latin typeface="Times New Roman" panose="02020603050405020304" pitchFamily="18" charset="0"/>
                <a:cs typeface="Times New Roman" panose="02020603050405020304" pitchFamily="18" charset="0"/>
              </a:rPr>
              <a:t>mà</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thôi</a:t>
            </a:r>
            <a:r>
              <a:rPr lang="en-US" sz="1500" dirty="0">
                <a:solidFill>
                  <a:srgbClr val="2B6F38"/>
                </a:solidFill>
                <a:latin typeface="Times New Roman" panose="02020603050405020304" pitchFamily="18" charset="0"/>
                <a:cs typeface="Times New Roman" panose="02020603050405020304" pitchFamily="18" charset="0"/>
              </a:rPr>
              <a:t>.</a:t>
            </a:r>
            <a:endParaRPr lang="vi-VN" sz="1500" dirty="0">
              <a:solidFill>
                <a:srgbClr val="2B6F38"/>
              </a:solidFill>
              <a:latin typeface="Times New Roman" panose="02020603050405020304" pitchFamily="18" charset="0"/>
              <a:cs typeface="Times New Roman" panose="02020603050405020304" pitchFamily="18" charset="0"/>
            </a:endParaRPr>
          </a:p>
          <a:p>
            <a:r>
              <a:rPr lang="en-US" sz="1500" dirty="0">
                <a:latin typeface="Times New Roman" panose="02020603050405020304" pitchFamily="18" charset="0"/>
                <a:cs typeface="Times New Roman" panose="02020603050405020304" pitchFamily="18" charset="0"/>
              </a:rPr>
              <a:t> </a:t>
            </a:r>
            <a:endParaRPr lang="vi-VN" sz="1500" dirty="0">
              <a:latin typeface="Times New Roman" panose="02020603050405020304" pitchFamily="18" charset="0"/>
              <a:cs typeface="Times New Roman" panose="02020603050405020304" pitchFamily="18" charset="0"/>
            </a:endParaRPr>
          </a:p>
          <a:p>
            <a:endParaRPr lang="vi-VN" sz="15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14957954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p:cTn id="2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3">
                                            <p:txEl>
                                              <p:pRg st="0" end="0"/>
                                            </p:txEl>
                                          </p:spTgt>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 calcmode="lin" valueType="num">
                                      <p:cBhvr>
                                        <p:cTn id="30"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32" dur="500"/>
                                        <p:tgtEl>
                                          <p:spTgt spid="3">
                                            <p:txEl>
                                              <p:pRg st="1" end="1"/>
                                            </p:txEl>
                                          </p:spTgt>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 calcmode="lin" valueType="num">
                                      <p:cBhvr>
                                        <p:cTn id="35"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7" dur="500"/>
                                        <p:tgtEl>
                                          <p:spTgt spid="3">
                                            <p:txEl>
                                              <p:pRg st="2" end="2"/>
                                            </p:txEl>
                                          </p:spTgt>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 calcmode="lin" valueType="num">
                                      <p:cBhvr>
                                        <p:cTn id="40"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42" dur="500"/>
                                        <p:tgtEl>
                                          <p:spTgt spid="3">
                                            <p:txEl>
                                              <p:pRg st="3" end="3"/>
                                            </p:txEl>
                                          </p:spTgt>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 calcmode="lin" valueType="num">
                                      <p:cBhvr>
                                        <p:cTn id="4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7" dur="500"/>
                                        <p:tgtEl>
                                          <p:spTgt spid="3">
                                            <p:txEl>
                                              <p:pRg st="4" end="4"/>
                                            </p:txEl>
                                          </p:spTgt>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anim calcmode="lin" valueType="num">
                                      <p:cBhvr>
                                        <p:cTn id="50"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1"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52" dur="500"/>
                                        <p:tgtEl>
                                          <p:spTgt spid="3">
                                            <p:txEl>
                                              <p:pRg st="5" end="5"/>
                                            </p:txEl>
                                          </p:spTgt>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p:cTn id="55"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6"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7" dur="500"/>
                                        <p:tgtEl>
                                          <p:spTgt spid="3">
                                            <p:txEl>
                                              <p:pRg st="6" end="6"/>
                                            </p:txEl>
                                          </p:spTgt>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3">
                                            <p:txEl>
                                              <p:pRg st="7" end="7"/>
                                            </p:txEl>
                                          </p:spTgt>
                                        </p:tgtEl>
                                        <p:attrNameLst>
                                          <p:attrName>style.visibility</p:attrName>
                                        </p:attrNameLst>
                                      </p:cBhvr>
                                      <p:to>
                                        <p:strVal val="visible"/>
                                      </p:to>
                                    </p:set>
                                    <p:anim calcmode="lin" valueType="num">
                                      <p:cBhvr>
                                        <p:cTn id="60"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61"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6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150" y="308119"/>
            <a:ext cx="7571700" cy="798785"/>
          </a:xfrm>
        </p:spPr>
        <p:txBody>
          <a:bodyPr/>
          <a:lstStyle/>
          <a:p>
            <a:pPr lvl="0"/>
            <a:r>
              <a:rPr lang="en-US" sz="2500" b="1" dirty="0" err="1">
                <a:latin typeface="Times New Roman" panose="02020603050405020304" pitchFamily="18" charset="0"/>
                <a:cs typeface="Times New Roman" panose="02020603050405020304" pitchFamily="18" charset="0"/>
              </a:rPr>
              <a:t>Glyphicons</a:t>
            </a:r>
            <a:r>
              <a:rPr lang="vi-VN" sz="2500" dirty="0">
                <a:latin typeface="Times New Roman" panose="02020603050405020304" pitchFamily="18" charset="0"/>
                <a:cs typeface="Times New Roman" panose="02020603050405020304" pitchFamily="18" charset="0"/>
              </a:rPr>
              <a:t/>
            </a:r>
            <a:br>
              <a:rPr lang="vi-VN" sz="2500" dirty="0">
                <a:latin typeface="Times New Roman" panose="02020603050405020304" pitchFamily="18" charset="0"/>
                <a:cs typeface="Times New Roman" panose="02020603050405020304" pitchFamily="18" charset="0"/>
              </a:rPr>
            </a:br>
            <a:endParaRPr lang="vi-VN" sz="25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786150" y="1010720"/>
            <a:ext cx="7571700" cy="3824580"/>
          </a:xfrm>
        </p:spPr>
        <p:txBody>
          <a:bodyPr/>
          <a:lstStyle/>
          <a:p>
            <a:pPr marL="76200" indent="0">
              <a:buNone/>
            </a:pPr>
            <a:r>
              <a:rPr lang="en-US" sz="1500" dirty="0" err="1">
                <a:solidFill>
                  <a:srgbClr val="2B6F38"/>
                </a:solidFill>
                <a:latin typeface="Times New Roman" panose="02020603050405020304" pitchFamily="18" charset="0"/>
                <a:cs typeface="Times New Roman" panose="02020603050405020304" pitchFamily="18" charset="0"/>
              </a:rPr>
              <a:t>Trong</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giao</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diện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trang</a:t>
            </a:r>
            <a:r>
              <a:rPr lang="en-US" sz="1500" dirty="0">
                <a:solidFill>
                  <a:srgbClr val="2B6F38"/>
                </a:solidFill>
                <a:latin typeface="Times New Roman" panose="02020603050405020304" pitchFamily="18" charset="0"/>
                <a:cs typeface="Times New Roman" panose="02020603050405020304" pitchFamily="18" charset="0"/>
              </a:rPr>
              <a:t> Web, </a:t>
            </a:r>
            <a:r>
              <a:rPr lang="en-US" sz="1500" dirty="0" err="1">
                <a:solidFill>
                  <a:srgbClr val="2B6F38"/>
                </a:solidFill>
                <a:latin typeface="Times New Roman" panose="02020603050405020304" pitchFamily="18" charset="0"/>
                <a:cs typeface="Times New Roman" panose="02020603050405020304" pitchFamily="18" charset="0"/>
              </a:rPr>
              <a:t>phần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không</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thể</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thiếu</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chính</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là</a:t>
            </a:r>
            <a:r>
              <a:rPr lang="en-US" sz="1500" dirty="0">
                <a:solidFill>
                  <a:srgbClr val="2B6F38"/>
                </a:solidFill>
                <a:latin typeface="Times New Roman" panose="02020603050405020304" pitchFamily="18" charset="0"/>
                <a:cs typeface="Times New Roman" panose="02020603050405020304" pitchFamily="18" charset="0"/>
              </a:rPr>
              <a:t> Icons. </a:t>
            </a:r>
            <a:r>
              <a:rPr lang="en-US" sz="1500" dirty="0" err="1">
                <a:solidFill>
                  <a:srgbClr val="2B6F38"/>
                </a:solidFill>
                <a:latin typeface="Times New Roman" panose="02020603050405020304" pitchFamily="18" charset="0"/>
                <a:cs typeface="Times New Roman" panose="02020603050405020304" pitchFamily="18" charset="0"/>
              </a:rPr>
              <a:t>Chúng</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thường</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được</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liên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kết</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với</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các</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dữ</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liệu</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nhất</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định</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và</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các</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hành</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động</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trong</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giao</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diện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người</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dùng</a:t>
            </a:r>
            <a:r>
              <a:rPr lang="en-US" sz="1500" dirty="0">
                <a:solidFill>
                  <a:srgbClr val="2B6F38"/>
                </a:solidFill>
                <a:latin typeface="Times New Roman" panose="02020603050405020304" pitchFamily="18" charset="0"/>
                <a:cs typeface="Times New Roman" panose="02020603050405020304" pitchFamily="18" charset="0"/>
              </a:rPr>
              <a:t>.</a:t>
            </a:r>
            <a:endParaRPr lang="vi-VN" sz="1500" dirty="0">
              <a:solidFill>
                <a:srgbClr val="2B6F38"/>
              </a:solidFill>
              <a:latin typeface="Times New Roman" panose="02020603050405020304" pitchFamily="18" charset="0"/>
              <a:cs typeface="Times New Roman" panose="02020603050405020304" pitchFamily="18" charset="0"/>
            </a:endParaRPr>
          </a:p>
          <a:p>
            <a:pPr marL="76200" indent="0">
              <a:buNone/>
            </a:pPr>
            <a:r>
              <a:rPr lang="en-US" sz="1500" b="1" dirty="0">
                <a:solidFill>
                  <a:srgbClr val="2B6F38"/>
                </a:solidFill>
                <a:latin typeface="Times New Roman" panose="02020603050405020304" pitchFamily="18" charset="0"/>
                <a:cs typeface="Times New Roman" panose="02020603050405020304" pitchFamily="18" charset="0"/>
              </a:rPr>
              <a:t>Bootstrap</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dùng</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Glyphicons</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để</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đáp</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ứng</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nhu</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cầu</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trên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và</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nó</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đã</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mở</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khóa</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bộ</a:t>
            </a:r>
            <a:r>
              <a:rPr lang="en-US" sz="1500" dirty="0">
                <a:solidFill>
                  <a:srgbClr val="2B6F38"/>
                </a:solidFill>
                <a:latin typeface="Times New Roman" panose="02020603050405020304" pitchFamily="18" charset="0"/>
                <a:cs typeface="Times New Roman" panose="02020603050405020304" pitchFamily="18" charset="0"/>
              </a:rPr>
              <a:t> Halflings </a:t>
            </a:r>
            <a:r>
              <a:rPr lang="en-US" sz="1500" dirty="0" err="1">
                <a:solidFill>
                  <a:srgbClr val="2B6F38"/>
                </a:solidFill>
                <a:latin typeface="Times New Roman" panose="02020603050405020304" pitchFamily="18" charset="0"/>
                <a:cs typeface="Times New Roman" panose="02020603050405020304" pitchFamily="18" charset="0"/>
              </a:rPr>
              <a:t>Glyphicons</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để</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bạn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sử</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dụng</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miễn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phí</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Tại</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bản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miễn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phí</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tuy</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chỉ</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có</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giao</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diện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chuẩn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nhưng</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phù</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hợp</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với</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các</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chức</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năng</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thiết</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yếu</a:t>
            </a:r>
            <a:r>
              <a:rPr lang="en-US" sz="1500" dirty="0">
                <a:solidFill>
                  <a:srgbClr val="2B6F38"/>
                </a:solidFill>
                <a:latin typeface="Times New Roman" panose="02020603050405020304" pitchFamily="18" charset="0"/>
                <a:cs typeface="Times New Roman" panose="02020603050405020304" pitchFamily="18" charset="0"/>
              </a:rPr>
              <a:t>.</a:t>
            </a:r>
            <a:endParaRPr lang="vi-VN" sz="1500" dirty="0">
              <a:solidFill>
                <a:srgbClr val="2B6F38"/>
              </a:solidFill>
              <a:latin typeface="Times New Roman" panose="02020603050405020304" pitchFamily="18" charset="0"/>
              <a:cs typeface="Times New Roman" panose="02020603050405020304" pitchFamily="18" charset="0"/>
            </a:endParaRPr>
          </a:p>
          <a:p>
            <a:pPr marL="76200" indent="0">
              <a:buNone/>
            </a:pPr>
            <a:r>
              <a:rPr lang="en-US" sz="1500" dirty="0" err="1">
                <a:solidFill>
                  <a:srgbClr val="2B6F38"/>
                </a:solidFill>
                <a:latin typeface="Times New Roman" panose="02020603050405020304" pitchFamily="18" charset="0"/>
                <a:cs typeface="Times New Roman" panose="02020603050405020304" pitchFamily="18" charset="0"/>
              </a:rPr>
              <a:t>Nếu</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như</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bạn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muốn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có</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các</a:t>
            </a:r>
            <a:r>
              <a:rPr lang="en-US" sz="1500" dirty="0">
                <a:solidFill>
                  <a:srgbClr val="2B6F38"/>
                </a:solidFill>
                <a:latin typeface="Times New Roman" panose="02020603050405020304" pitchFamily="18" charset="0"/>
                <a:cs typeface="Times New Roman" panose="02020603050405020304" pitchFamily="18" charset="0"/>
              </a:rPr>
              <a:t> Icon </a:t>
            </a:r>
            <a:r>
              <a:rPr lang="en-US" sz="1500" dirty="0" err="1">
                <a:solidFill>
                  <a:srgbClr val="2B6F38"/>
                </a:solidFill>
                <a:latin typeface="Times New Roman" panose="02020603050405020304" pitchFamily="18" charset="0"/>
                <a:cs typeface="Times New Roman" panose="02020603050405020304" pitchFamily="18" charset="0"/>
              </a:rPr>
              <a:t>phong</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cách</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hơn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thì</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có</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thể</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mua</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bộ</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bộ</a:t>
            </a:r>
            <a:r>
              <a:rPr lang="en-US" sz="1500" dirty="0">
                <a:solidFill>
                  <a:srgbClr val="2B6F38"/>
                </a:solidFill>
                <a:latin typeface="Times New Roman" panose="02020603050405020304" pitchFamily="18" charset="0"/>
                <a:cs typeface="Times New Roman" panose="02020603050405020304" pitchFamily="18" charset="0"/>
              </a:rPr>
              <a:t> Icon Premium </a:t>
            </a:r>
            <a:r>
              <a:rPr lang="en-US" sz="1500" dirty="0" err="1">
                <a:solidFill>
                  <a:srgbClr val="2B6F38"/>
                </a:solidFill>
                <a:latin typeface="Times New Roman" panose="02020603050405020304" pitchFamily="18" charset="0"/>
                <a:cs typeface="Times New Roman" panose="02020603050405020304" pitchFamily="18" charset="0"/>
              </a:rPr>
              <a:t>khác</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nhau</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Chắc</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chắn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các</a:t>
            </a:r>
            <a:r>
              <a:rPr lang="en-US" sz="1500" dirty="0">
                <a:solidFill>
                  <a:srgbClr val="2B6F38"/>
                </a:solidFill>
                <a:latin typeface="Times New Roman" panose="02020603050405020304" pitchFamily="18" charset="0"/>
                <a:cs typeface="Times New Roman" panose="02020603050405020304" pitchFamily="18" charset="0"/>
              </a:rPr>
              <a:t> Icon </a:t>
            </a:r>
            <a:r>
              <a:rPr lang="en-US" sz="1500" dirty="0" err="1">
                <a:solidFill>
                  <a:srgbClr val="2B6F38"/>
                </a:solidFill>
                <a:latin typeface="Times New Roman" panose="02020603050405020304" pitchFamily="18" charset="0"/>
                <a:cs typeface="Times New Roman" panose="02020603050405020304" pitchFamily="18" charset="0"/>
              </a:rPr>
              <a:t>tại</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Glyphicons</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sẽ</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giúp</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cho</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trang</a:t>
            </a:r>
            <a:r>
              <a:rPr lang="en-US" sz="1500" dirty="0">
                <a:solidFill>
                  <a:srgbClr val="2B6F38"/>
                </a:solidFill>
                <a:latin typeface="Times New Roman" panose="02020603050405020304" pitchFamily="18" charset="0"/>
                <a:cs typeface="Times New Roman" panose="02020603050405020304" pitchFamily="18" charset="0"/>
              </a:rPr>
              <a:t> Web </a:t>
            </a:r>
            <a:r>
              <a:rPr lang="en-US" sz="1500" dirty="0" err="1">
                <a:solidFill>
                  <a:srgbClr val="2B6F38"/>
                </a:solidFill>
                <a:latin typeface="Times New Roman" panose="02020603050405020304" pitchFamily="18" charset="0"/>
                <a:cs typeface="Times New Roman" panose="02020603050405020304" pitchFamily="18" charset="0"/>
              </a:rPr>
              <a:t>của</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bạn</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trông</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đẹp</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và</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nổi</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bật</a:t>
            </a:r>
            <a:r>
              <a:rPr lang="en-US" sz="1500" dirty="0">
                <a:solidFill>
                  <a:srgbClr val="2B6F38"/>
                </a:solidFill>
                <a:latin typeface="Times New Roman" panose="02020603050405020304" pitchFamily="18" charset="0"/>
                <a:cs typeface="Times New Roman" panose="02020603050405020304" pitchFamily="18" charset="0"/>
              </a:rPr>
              <a:t> </a:t>
            </a:r>
            <a:r>
              <a:rPr lang="en-US" sz="1500" dirty="0" err="1">
                <a:solidFill>
                  <a:srgbClr val="2B6F38"/>
                </a:solidFill>
                <a:latin typeface="Times New Roman" panose="02020603050405020304" pitchFamily="18" charset="0"/>
                <a:cs typeface="Times New Roman" panose="02020603050405020304" pitchFamily="18" charset="0"/>
              </a:rPr>
              <a:t>hơn</a:t>
            </a:r>
            <a:r>
              <a:rPr lang="en-US" sz="1500" dirty="0">
                <a:solidFill>
                  <a:srgbClr val="2B6F38"/>
                </a:solidFill>
                <a:latin typeface="Times New Roman" panose="02020603050405020304" pitchFamily="18" charset="0"/>
                <a:cs typeface="Times New Roman" panose="02020603050405020304" pitchFamily="18" charset="0"/>
              </a:rPr>
              <a:t>.</a:t>
            </a:r>
            <a:endParaRPr lang="vi-VN" sz="1500" dirty="0">
              <a:solidFill>
                <a:srgbClr val="2B6F38"/>
              </a:solidFill>
              <a:latin typeface="Times New Roman" panose="02020603050405020304" pitchFamily="18" charset="0"/>
              <a:cs typeface="Times New Roman" panose="02020603050405020304" pitchFamily="18" charset="0"/>
            </a:endParaRPr>
          </a:p>
          <a:p>
            <a:endParaRPr lang="vi-VN" sz="1500" dirty="0">
              <a:solidFill>
                <a:srgbClr val="2B6F38"/>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225728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1" y="0"/>
            <a:ext cx="9100038" cy="5143500"/>
          </a:xfrm>
          <a:prstGeom prst="rect">
            <a:avLst/>
          </a:prstGeom>
        </p:spPr>
      </p:pic>
      <p:sp>
        <p:nvSpPr>
          <p:cNvPr id="5" name="Title 4"/>
          <p:cNvSpPr>
            <a:spLocks noGrp="1"/>
          </p:cNvSpPr>
          <p:nvPr>
            <p:ph type="title"/>
          </p:nvPr>
        </p:nvSpPr>
        <p:spPr>
          <a:xfrm>
            <a:off x="786150" y="308120"/>
            <a:ext cx="7571700" cy="541734"/>
          </a:xfrm>
        </p:spPr>
        <p:txBody>
          <a:bodyPr/>
          <a:lstStyle/>
          <a:p>
            <a:r>
              <a:rPr lang="en-US" sz="2500" b="1" i="1" dirty="0" err="1">
                <a:latin typeface="Times New Roman" panose="02020603050405020304" pitchFamily="18" charset="0"/>
                <a:cs typeface="Times New Roman" panose="02020603050405020304" pitchFamily="18" charset="0"/>
              </a:rPr>
              <a:t>Ưu</a:t>
            </a:r>
            <a:r>
              <a:rPr lang="en-US" sz="2500" b="1" i="1" dirty="0">
                <a:latin typeface="Times New Roman" panose="02020603050405020304" pitchFamily="18" charset="0"/>
                <a:cs typeface="Times New Roman" panose="02020603050405020304" pitchFamily="18" charset="0"/>
              </a:rPr>
              <a:t> </a:t>
            </a:r>
            <a:r>
              <a:rPr lang="en-US" sz="2500" b="1" i="1" dirty="0" err="1">
                <a:latin typeface="Times New Roman" panose="02020603050405020304" pitchFamily="18" charset="0"/>
                <a:cs typeface="Times New Roman" panose="02020603050405020304" pitchFamily="18" charset="0"/>
              </a:rPr>
              <a:t>điểm</a:t>
            </a:r>
            <a:endParaRPr lang="vi-VN" sz="2500" dirty="0">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idx="1"/>
          </p:nvPr>
        </p:nvSpPr>
        <p:spPr>
          <a:xfrm>
            <a:off x="786137" y="849854"/>
            <a:ext cx="3675300" cy="4075996"/>
          </a:xfrm>
        </p:spPr>
        <p:txBody>
          <a:bodyPr/>
          <a:lstStyle/>
          <a:p>
            <a:pPr lvl="0"/>
            <a:r>
              <a:rPr lang="en-US" sz="1500" dirty="0" err="1">
                <a:latin typeface="Times New Roman" panose="02020603050405020304" pitchFamily="18" charset="0"/>
                <a:cs typeface="Times New Roman" panose="02020603050405020304" pitchFamily="18" charset="0"/>
              </a:rPr>
              <a:t>Dễ</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dàng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thao</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tác</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dễ</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dàng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sử</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dụng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để</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thiết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kế</a:t>
            </a:r>
            <a:r>
              <a:rPr lang="en-US" sz="1500" dirty="0">
                <a:latin typeface="Times New Roman" panose="02020603050405020304" pitchFamily="18" charset="0"/>
                <a:cs typeface="Times New Roman" panose="02020603050405020304" pitchFamily="18" charset="0"/>
              </a:rPr>
              <a:t> web </a:t>
            </a:r>
            <a:r>
              <a:rPr lang="en-US" sz="1500" dirty="0" err="1">
                <a:latin typeface="Times New Roman" panose="02020603050405020304" pitchFamily="18" charset="0"/>
                <a:cs typeface="Times New Roman" panose="02020603050405020304" pitchFamily="18" charset="0"/>
              </a:rPr>
              <a:t>có</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tính</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năng</a:t>
            </a:r>
            <a:r>
              <a:rPr lang="en-US" sz="1500" dirty="0">
                <a:latin typeface="Times New Roman" panose="02020603050405020304" pitchFamily="18" charset="0"/>
                <a:cs typeface="Times New Roman" panose="02020603050405020304" pitchFamily="18" charset="0"/>
              </a:rPr>
              <a:t> responsive. Responsive </a:t>
            </a:r>
            <a:r>
              <a:rPr lang="en-US" sz="1500" dirty="0" err="1">
                <a:latin typeface="Times New Roman" panose="02020603050405020304" pitchFamily="18" charset="0"/>
                <a:cs typeface="Times New Roman" panose="02020603050405020304" pitchFamily="18" charset="0"/>
              </a:rPr>
              <a:t>là</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thành</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tố</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quan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trọng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để</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thiết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kế</a:t>
            </a:r>
            <a:r>
              <a:rPr lang="en-US" sz="1500" dirty="0">
                <a:latin typeface="Times New Roman" panose="02020603050405020304" pitchFamily="18" charset="0"/>
                <a:cs typeface="Times New Roman" panose="02020603050405020304" pitchFamily="18" charset="0"/>
              </a:rPr>
              <a:t> website </a:t>
            </a:r>
            <a:r>
              <a:rPr lang="en-US" sz="1500" dirty="0" err="1">
                <a:latin typeface="Times New Roman" panose="02020603050405020304" pitchFamily="18" charset="0"/>
                <a:cs typeface="Times New Roman" panose="02020603050405020304" pitchFamily="18" charset="0"/>
              </a:rPr>
              <a:t>có</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thể</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sử</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dụng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cho</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cả</a:t>
            </a:r>
            <a:r>
              <a:rPr lang="en-US" sz="1500" dirty="0">
                <a:latin typeface="Times New Roman" panose="02020603050405020304" pitchFamily="18" charset="0"/>
                <a:cs typeface="Times New Roman" panose="02020603050405020304" pitchFamily="18" charset="0"/>
              </a:rPr>
              <a:t> laptop </a:t>
            </a:r>
            <a:r>
              <a:rPr lang="en-US" sz="1500" dirty="0" err="1">
                <a:latin typeface="Times New Roman" panose="02020603050405020304" pitchFamily="18" charset="0"/>
                <a:cs typeface="Times New Roman" panose="02020603050405020304" pitchFamily="18" charset="0"/>
              </a:rPr>
              <a:t>lẫn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điện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thoại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cá</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nhân</a:t>
            </a:r>
            <a:r>
              <a:rPr lang="en-US" sz="1500" dirty="0">
                <a:latin typeface="Times New Roman" panose="02020603050405020304" pitchFamily="18" charset="0"/>
                <a:cs typeface="Times New Roman" panose="02020603050405020304" pitchFamily="18" charset="0"/>
              </a:rPr>
              <a:t>.</a:t>
            </a:r>
            <a:endParaRPr lang="vi-VN" sz="1500" dirty="0">
              <a:latin typeface="Times New Roman" panose="02020603050405020304" pitchFamily="18" charset="0"/>
              <a:cs typeface="Times New Roman" panose="02020603050405020304" pitchFamily="18" charset="0"/>
            </a:endParaRPr>
          </a:p>
          <a:p>
            <a:pPr lvl="0"/>
            <a:r>
              <a:rPr lang="en-US" sz="1500" dirty="0" err="1">
                <a:latin typeface="Times New Roman" panose="02020603050405020304" pitchFamily="18" charset="0"/>
                <a:cs typeface="Times New Roman" panose="02020603050405020304" pitchFamily="18" charset="0"/>
              </a:rPr>
              <a:t>Boostrap</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có</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phần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tài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liệu</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rõ</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ràng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và</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cộng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đồng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lớn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người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sử</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dụng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Vì</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vậy</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lập</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trình</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viên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không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cần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quá</a:t>
            </a:r>
            <a:r>
              <a:rPr lang="en-US" sz="1500" dirty="0">
                <a:latin typeface="Times New Roman" panose="02020603050405020304" pitchFamily="18" charset="0"/>
                <a:cs typeface="Times New Roman" panose="02020603050405020304" pitchFamily="18" charset="0"/>
              </a:rPr>
              <a:t> lo </a:t>
            </a:r>
            <a:r>
              <a:rPr lang="en-US" sz="1500" dirty="0" err="1">
                <a:latin typeface="Times New Roman" panose="02020603050405020304" pitchFamily="18" charset="0"/>
                <a:cs typeface="Times New Roman" panose="02020603050405020304" pitchFamily="18" charset="0"/>
              </a:rPr>
              <a:t>lắng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khi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đụng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phải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một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vấn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đề</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nào</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đó</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bởi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vì</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sẽ</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luôn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có</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tài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liệu</a:t>
            </a:r>
            <a:r>
              <a:rPr lang="en-US" sz="1500" dirty="0">
                <a:latin typeface="Times New Roman" panose="02020603050405020304" pitchFamily="18" charset="0"/>
                <a:cs typeface="Times New Roman" panose="02020603050405020304" pitchFamily="18" charset="0"/>
              </a:rPr>
              <a:t> minh </a:t>
            </a:r>
            <a:r>
              <a:rPr lang="en-US" sz="1500" dirty="0" err="1">
                <a:latin typeface="Times New Roman" panose="02020603050405020304" pitchFamily="18" charset="0"/>
                <a:cs typeface="Times New Roman" panose="02020603050405020304" pitchFamily="18" charset="0"/>
              </a:rPr>
              <a:t>bạch</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dễ</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hiểu</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trên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trang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chủ</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Boostrap</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và</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cộng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đồng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người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dùng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lớn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hoạt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động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trên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StackOverFlow</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để</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trả</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lời</a:t>
            </a:r>
            <a:r>
              <a:rPr lang="en-US" sz="1500" dirty="0">
                <a:latin typeface="Times New Roman" panose="02020603050405020304" pitchFamily="18" charset="0"/>
                <a:cs typeface="Times New Roman" panose="02020603050405020304" pitchFamily="18" charset="0"/>
              </a:rPr>
              <a:t>.</a:t>
            </a:r>
            <a:endParaRPr lang="vi-VN" sz="1500" dirty="0">
              <a:latin typeface="Times New Roman" panose="02020603050405020304" pitchFamily="18" charset="0"/>
              <a:cs typeface="Times New Roman" panose="02020603050405020304" pitchFamily="18" charset="0"/>
            </a:endParaRPr>
          </a:p>
          <a:p>
            <a:pPr lvl="0"/>
            <a:r>
              <a:rPr lang="en-US" sz="1500" dirty="0" err="1">
                <a:latin typeface="Times New Roman" panose="02020603050405020304" pitchFamily="18" charset="0"/>
                <a:cs typeface="Times New Roman" panose="02020603050405020304" pitchFamily="18" charset="0"/>
              </a:rPr>
              <a:t>Từ</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phiên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bản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Boostrap</a:t>
            </a:r>
            <a:r>
              <a:rPr lang="en-US" sz="1500" dirty="0">
                <a:latin typeface="Times New Roman" panose="02020603050405020304" pitchFamily="18" charset="0"/>
                <a:cs typeface="Times New Roman" panose="02020603050405020304" pitchFamily="18" charset="0"/>
              </a:rPr>
              <a:t> 5, Bootstrap </a:t>
            </a:r>
            <a:r>
              <a:rPr lang="en-US" sz="1500" dirty="0" err="1">
                <a:latin typeface="Times New Roman" panose="02020603050405020304" pitchFamily="18" charset="0"/>
                <a:cs typeface="Times New Roman" panose="02020603050405020304" pitchFamily="18" charset="0"/>
              </a:rPr>
              <a:t>đã</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bao</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gồm</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luôn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cả</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Jquery</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giúp</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đơn</a:t>
            </a:r>
            <a:r>
              <a:rPr lang="en-US" sz="1500" dirty="0">
                <a:latin typeface="Times New Roman" panose="02020603050405020304" pitchFamily="18" charset="0"/>
                <a:cs typeface="Times New Roman" panose="02020603050405020304" pitchFamily="18" charset="0"/>
              </a:rPr>
              <a:t> </a:t>
            </a:r>
            <a:r>
              <a:rPr lang="en-US" sz="1500" dirty="0" err="1" smtClean="0">
                <a:latin typeface="Times New Roman" panose="02020603050405020304" pitchFamily="18" charset="0"/>
                <a:cs typeface="Times New Roman" panose="02020603050405020304" pitchFamily="18" charset="0"/>
              </a:rPr>
              <a:t>giản</a:t>
            </a:r>
            <a:endParaRPr lang="vi-VN" sz="1500" dirty="0">
              <a:latin typeface="Times New Roman" panose="02020603050405020304" pitchFamily="18" charset="0"/>
              <a:cs typeface="Times New Roman" panose="02020603050405020304" pitchFamily="18" charset="0"/>
            </a:endParaRPr>
          </a:p>
        </p:txBody>
      </p:sp>
      <p:sp>
        <p:nvSpPr>
          <p:cNvPr id="7" name="Text Placeholder 6"/>
          <p:cNvSpPr>
            <a:spLocks noGrp="1"/>
          </p:cNvSpPr>
          <p:nvPr>
            <p:ph type="body" idx="2"/>
          </p:nvPr>
        </p:nvSpPr>
        <p:spPr>
          <a:xfrm>
            <a:off x="4682659" y="849854"/>
            <a:ext cx="3675300" cy="4075996"/>
          </a:xfrm>
        </p:spPr>
        <p:txBody>
          <a:bodyPr/>
          <a:lstStyle/>
          <a:p>
            <a:pPr marL="101600" lvl="0" indent="0">
              <a:buNone/>
            </a:pPr>
            <a:r>
              <a:rPr lang="en-US" sz="1500" dirty="0">
                <a:latin typeface="Times New Roman" panose="02020603050405020304" pitchFamily="18" charset="0"/>
                <a:cs typeface="Times New Roman" panose="02020603050405020304" pitchFamily="18" charset="0"/>
              </a:rPr>
              <a:t>source code. </a:t>
            </a:r>
            <a:endParaRPr lang="vi-VN" sz="1500" dirty="0">
              <a:latin typeface="Times New Roman" panose="02020603050405020304" pitchFamily="18" charset="0"/>
              <a:cs typeface="Times New Roman" panose="02020603050405020304" pitchFamily="18" charset="0"/>
            </a:endParaRPr>
          </a:p>
          <a:p>
            <a:pPr lvl="0"/>
            <a:r>
              <a:rPr lang="en-US" sz="1500" dirty="0" err="1">
                <a:latin typeface="Times New Roman" panose="02020603050405020304" pitchFamily="18" charset="0"/>
                <a:cs typeface="Times New Roman" panose="02020603050405020304" pitchFamily="18" charset="0"/>
              </a:rPr>
              <a:t>Tùy</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chỉnh</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dễ</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dàng</a:t>
            </a:r>
            <a:r>
              <a:rPr lang="en-US" sz="1500" dirty="0">
                <a:latin typeface="Times New Roman" panose="02020603050405020304" pitchFamily="18" charset="0"/>
                <a:cs typeface="Times New Roman" panose="02020603050405020304" pitchFamily="18" charset="0"/>
              </a:rPr>
              <a:t>. Bootstrap </a:t>
            </a:r>
            <a:r>
              <a:rPr lang="en-US" sz="1500" dirty="0" err="1">
                <a:latin typeface="Times New Roman" panose="02020603050405020304" pitchFamily="18" charset="0"/>
                <a:cs typeface="Times New Roman" panose="02020603050405020304" pitchFamily="18" charset="0"/>
              </a:rPr>
              <a:t>có</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khả</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năng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tùy</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biến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dễ</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dàng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thông</a:t>
            </a:r>
            <a:r>
              <a:rPr lang="en-US" sz="1500" dirty="0">
                <a:latin typeface="Times New Roman" panose="02020603050405020304" pitchFamily="18" charset="0"/>
                <a:cs typeface="Times New Roman" panose="02020603050405020304" pitchFamily="18" charset="0"/>
              </a:rPr>
              <a:t> qua </a:t>
            </a:r>
            <a:r>
              <a:rPr lang="en-US" sz="1500" dirty="0" err="1">
                <a:latin typeface="Times New Roman" panose="02020603050405020304" pitchFamily="18" charset="0"/>
                <a:cs typeface="Times New Roman" panose="02020603050405020304" pitchFamily="18" charset="0"/>
              </a:rPr>
              <a:t>scss</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Chúng</a:t>
            </a:r>
            <a:r>
              <a:rPr lang="en-US" sz="1500" dirty="0">
                <a:latin typeface="Times New Roman" panose="02020603050405020304" pitchFamily="18" charset="0"/>
                <a:cs typeface="Times New Roman" panose="02020603050405020304" pitchFamily="18" charset="0"/>
              </a:rPr>
              <a:t> ta </a:t>
            </a:r>
            <a:r>
              <a:rPr lang="en-US" sz="1500" dirty="0" err="1">
                <a:latin typeface="Times New Roman" panose="02020603050405020304" pitchFamily="18" charset="0"/>
                <a:cs typeface="Times New Roman" panose="02020603050405020304" pitchFamily="18" charset="0"/>
              </a:rPr>
              <a:t>sẽ</a:t>
            </a:r>
            <a:r>
              <a:rPr lang="en-US" sz="1500" dirty="0">
                <a:latin typeface="Times New Roman" panose="02020603050405020304" pitchFamily="18" charset="0"/>
                <a:cs typeface="Times New Roman" panose="02020603050405020304" pitchFamily="18" charset="0"/>
              </a:rPr>
              <a:t> compile </a:t>
            </a:r>
            <a:r>
              <a:rPr lang="en-US" sz="1500" dirty="0" err="1">
                <a:latin typeface="Times New Roman" panose="02020603050405020304" pitchFamily="18" charset="0"/>
                <a:cs typeface="Times New Roman" panose="02020603050405020304" pitchFamily="18" charset="0"/>
              </a:rPr>
              <a:t>scss</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bằng</a:t>
            </a:r>
            <a:r>
              <a:rPr lang="en-US" sz="1500" dirty="0">
                <a:latin typeface="Times New Roman" panose="02020603050405020304" pitchFamily="18" charset="0"/>
                <a:cs typeface="Times New Roman" panose="02020603050405020304" pitchFamily="18" charset="0"/>
              </a:rPr>
              <a:t> Ruby. </a:t>
            </a:r>
            <a:r>
              <a:rPr lang="en-US" sz="1500" dirty="0" err="1">
                <a:latin typeface="Times New Roman" panose="02020603050405020304" pitchFamily="18" charset="0"/>
                <a:cs typeface="Times New Roman" panose="02020603050405020304" pitchFamily="18" charset="0"/>
              </a:rPr>
              <a:t>Từ</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đó</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có</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thể</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tùy</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chỉnh</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bất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cứ</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thuộc</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tính</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nào</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của</a:t>
            </a:r>
            <a:r>
              <a:rPr lang="en-US" sz="1500" dirty="0">
                <a:latin typeface="Times New Roman" panose="02020603050405020304" pitchFamily="18" charset="0"/>
                <a:cs typeface="Times New Roman" panose="02020603050405020304" pitchFamily="18" charset="0"/>
              </a:rPr>
              <a:t> Bootstrap </a:t>
            </a:r>
            <a:r>
              <a:rPr lang="en-US" sz="1500" dirty="0" err="1">
                <a:latin typeface="Times New Roman" panose="02020603050405020304" pitchFamily="18" charset="0"/>
                <a:cs typeface="Times New Roman" panose="02020603050405020304" pitchFamily="18" charset="0"/>
              </a:rPr>
              <a:t>mà</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không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cần</a:t>
            </a:r>
            <a:r>
              <a:rPr lang="en-US" sz="1500" dirty="0">
                <a:latin typeface="Times New Roman" panose="02020603050405020304" pitchFamily="18" charset="0"/>
                <a:cs typeface="Times New Roman" panose="02020603050405020304" pitchFamily="18" charset="0"/>
              </a:rPr>
              <a:t> lo </a:t>
            </a:r>
            <a:r>
              <a:rPr lang="en-US" sz="1500" dirty="0" err="1">
                <a:latin typeface="Times New Roman" panose="02020603050405020304" pitchFamily="18" charset="0"/>
                <a:cs typeface="Times New Roman" panose="02020603050405020304" pitchFamily="18" charset="0"/>
              </a:rPr>
              <a:t>lắng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sẽ</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ảnh</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hưởng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tới</a:t>
            </a:r>
            <a:r>
              <a:rPr lang="en-US" sz="1500" dirty="0">
                <a:latin typeface="Times New Roman" panose="02020603050405020304" pitchFamily="18" charset="0"/>
                <a:cs typeface="Times New Roman" panose="02020603050405020304" pitchFamily="18" charset="0"/>
              </a:rPr>
              <a:t> core </a:t>
            </a:r>
            <a:r>
              <a:rPr lang="en-US" sz="1500" dirty="0" err="1">
                <a:latin typeface="Times New Roman" panose="02020603050405020304" pitchFamily="18" charset="0"/>
                <a:cs typeface="Times New Roman" panose="02020603050405020304" pitchFamily="18" charset="0"/>
              </a:rPr>
              <a:t>của</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Boostrap</a:t>
            </a:r>
            <a:r>
              <a:rPr lang="en-US" sz="1500" dirty="0">
                <a:latin typeface="Times New Roman" panose="02020603050405020304" pitchFamily="18" charset="0"/>
                <a:cs typeface="Times New Roman" panose="02020603050405020304" pitchFamily="18" charset="0"/>
              </a:rPr>
              <a:t>.</a:t>
            </a:r>
            <a:endParaRPr lang="vi-VN" sz="1500" dirty="0">
              <a:latin typeface="Times New Roman" panose="02020603050405020304" pitchFamily="18" charset="0"/>
              <a:cs typeface="Times New Roman" panose="02020603050405020304" pitchFamily="18" charset="0"/>
            </a:endParaRPr>
          </a:p>
          <a:p>
            <a:pPr lvl="0"/>
            <a:r>
              <a:rPr lang="en-US" sz="1500" dirty="0" err="1">
                <a:latin typeface="Times New Roman" panose="02020603050405020304" pitchFamily="18" charset="0"/>
                <a:cs typeface="Times New Roman" panose="02020603050405020304" pitchFamily="18" charset="0"/>
              </a:rPr>
              <a:t>Chất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lượng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sản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phẩm</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đầu</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ra</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hoàn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hảo</a:t>
            </a:r>
            <a:r>
              <a:rPr lang="en-US" sz="1500" dirty="0">
                <a:latin typeface="Times New Roman" panose="02020603050405020304" pitchFamily="18" charset="0"/>
                <a:cs typeface="Times New Roman" panose="02020603050405020304" pitchFamily="18" charset="0"/>
              </a:rPr>
              <a:t>.</a:t>
            </a:r>
            <a:endParaRPr lang="vi-VN" sz="1500" dirty="0">
              <a:latin typeface="Times New Roman" panose="02020603050405020304" pitchFamily="18" charset="0"/>
              <a:cs typeface="Times New Roman" panose="02020603050405020304" pitchFamily="18" charset="0"/>
            </a:endParaRPr>
          </a:p>
          <a:p>
            <a:pPr lvl="0"/>
            <a:r>
              <a:rPr lang="en-US" sz="1500" dirty="0" err="1">
                <a:latin typeface="Times New Roman" panose="02020603050405020304" pitchFamily="18" charset="0"/>
                <a:cs typeface="Times New Roman" panose="02020603050405020304" pitchFamily="18" charset="0"/>
              </a:rPr>
              <a:t>Độ</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tương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thích</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cao</a:t>
            </a:r>
            <a:r>
              <a:rPr lang="en-US" sz="1500" dirty="0">
                <a:latin typeface="Times New Roman" panose="02020603050405020304" pitchFamily="18" charset="0"/>
                <a:cs typeface="Times New Roman" panose="02020603050405020304" pitchFamily="18" charset="0"/>
              </a:rPr>
              <a:t>. Bootstrap </a:t>
            </a:r>
            <a:r>
              <a:rPr lang="en-US" sz="1500" dirty="0" err="1">
                <a:latin typeface="Times New Roman" panose="02020603050405020304" pitchFamily="18" charset="0"/>
                <a:cs typeface="Times New Roman" panose="02020603050405020304" pitchFamily="18" charset="0"/>
              </a:rPr>
              <a:t>tương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thích</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hầu</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hết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tất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cả</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hầu</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hết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tất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cả</a:t>
            </a:r>
            <a:r>
              <a:rPr lang="en-US" sz="1500" dirty="0">
                <a:latin typeface="Times New Roman" panose="02020603050405020304" pitchFamily="18" charset="0"/>
                <a:cs typeface="Times New Roman" panose="02020603050405020304" pitchFamily="18" charset="0"/>
              </a:rPr>
              <a:t> Browser </a:t>
            </a:r>
            <a:r>
              <a:rPr lang="en-US" sz="1500" dirty="0" err="1">
                <a:latin typeface="Times New Roman" panose="02020603050405020304" pitchFamily="18" charset="0"/>
                <a:cs typeface="Times New Roman" panose="02020603050405020304" pitchFamily="18" charset="0"/>
              </a:rPr>
              <a:t>trên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thị</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trường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Boostrap</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không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quan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tâm</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đến</a:t>
            </a:r>
            <a:r>
              <a:rPr lang="en-US" sz="1500" dirty="0">
                <a:latin typeface="Times New Roman" panose="02020603050405020304" pitchFamily="18" charset="0"/>
                <a:cs typeface="Times New Roman" panose="02020603050405020304" pitchFamily="18" charset="0"/>
              </a:rPr>
              <a:t> engine </a:t>
            </a:r>
            <a:r>
              <a:rPr lang="en-US" sz="1500" dirty="0" err="1">
                <a:latin typeface="Times New Roman" panose="02020603050405020304" pitchFamily="18" charset="0"/>
                <a:cs typeface="Times New Roman" panose="02020603050405020304" pitchFamily="18" charset="0"/>
              </a:rPr>
              <a:t>của</a:t>
            </a:r>
            <a:r>
              <a:rPr lang="en-US" sz="1500" dirty="0">
                <a:latin typeface="Times New Roman" panose="02020603050405020304" pitchFamily="18" charset="0"/>
                <a:cs typeface="Times New Roman" panose="02020603050405020304" pitchFamily="18" charset="0"/>
              </a:rPr>
              <a:t> Browser </a:t>
            </a:r>
            <a:r>
              <a:rPr lang="en-US" sz="1500" dirty="0" err="1">
                <a:latin typeface="Times New Roman" panose="02020603050405020304" pitchFamily="18" charset="0"/>
                <a:cs typeface="Times New Roman" panose="02020603050405020304" pitchFamily="18" charset="0"/>
              </a:rPr>
              <a:t>là</a:t>
            </a:r>
            <a:r>
              <a:rPr lang="en-US" sz="1500" dirty="0">
                <a:latin typeface="Times New Roman" panose="02020603050405020304" pitchFamily="18" charset="0"/>
                <a:cs typeface="Times New Roman" panose="02020603050405020304" pitchFamily="18" charset="0"/>
              </a:rPr>
              <a:t> V8 </a:t>
            </a:r>
            <a:r>
              <a:rPr lang="en-US" sz="1500" dirty="0" err="1">
                <a:latin typeface="Times New Roman" panose="02020603050405020304" pitchFamily="18" charset="0"/>
                <a:cs typeface="Times New Roman" panose="02020603050405020304" pitchFamily="18" charset="0"/>
              </a:rPr>
              <a:t>của</a:t>
            </a:r>
            <a:r>
              <a:rPr lang="en-US" sz="1500" dirty="0">
                <a:latin typeface="Times New Roman" panose="02020603050405020304" pitchFamily="18" charset="0"/>
                <a:cs typeface="Times New Roman" panose="02020603050405020304" pitchFamily="18" charset="0"/>
              </a:rPr>
              <a:t> google hay Gecko </a:t>
            </a:r>
            <a:r>
              <a:rPr lang="en-US" sz="1500" dirty="0" err="1">
                <a:latin typeface="Times New Roman" panose="02020603050405020304" pitchFamily="18" charset="0"/>
                <a:cs typeface="Times New Roman" panose="02020603050405020304" pitchFamily="18" charset="0"/>
              </a:rPr>
              <a:t>của</a:t>
            </a:r>
            <a:r>
              <a:rPr lang="en-US" sz="1500" dirty="0">
                <a:latin typeface="Times New Roman" panose="02020603050405020304" pitchFamily="18" charset="0"/>
                <a:cs typeface="Times New Roman" panose="02020603050405020304" pitchFamily="18" charset="0"/>
              </a:rPr>
              <a:t> Firefox.</a:t>
            </a:r>
            <a:endParaRPr lang="vi-VN" sz="1500" dirty="0">
              <a:latin typeface="Times New Roman" panose="02020603050405020304" pitchFamily="18" charset="0"/>
              <a:cs typeface="Times New Roman" panose="02020603050405020304" pitchFamily="18" charset="0"/>
            </a:endParaRPr>
          </a:p>
          <a:p>
            <a:endParaRPr lang="vi-V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36442128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p:cTn id="25"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6">
                                            <p:txEl>
                                              <p:pRg st="0" end="0"/>
                                            </p:txEl>
                                          </p:spTgt>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6">
                                            <p:txEl>
                                              <p:pRg st="1" end="1"/>
                                            </p:txEl>
                                          </p:spTgt>
                                        </p:tgtEl>
                                        <p:attrNameLst>
                                          <p:attrName>style.visibility</p:attrName>
                                        </p:attrNameLst>
                                      </p:cBhvr>
                                      <p:to>
                                        <p:strVal val="visible"/>
                                      </p:to>
                                    </p:set>
                                    <p:anim calcmode="lin" valueType="num">
                                      <p:cBhvr>
                                        <p:cTn id="30"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31"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32" dur="500"/>
                                        <p:tgtEl>
                                          <p:spTgt spid="6">
                                            <p:txEl>
                                              <p:pRg st="1" end="1"/>
                                            </p:txEl>
                                          </p:spTgt>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anim calcmode="lin" valueType="num">
                                      <p:cBhvr>
                                        <p:cTn id="35"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36"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7" dur="500"/>
                                        <p:tgtEl>
                                          <p:spTgt spid="6">
                                            <p:txEl>
                                              <p:pRg st="2" end="2"/>
                                            </p:txEl>
                                          </p:spTgt>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7">
                                            <p:txEl>
                                              <p:pRg st="0" end="0"/>
                                            </p:txEl>
                                          </p:spTgt>
                                        </p:tgtEl>
                                        <p:attrNameLst>
                                          <p:attrName>style.visibility</p:attrName>
                                        </p:attrNameLst>
                                      </p:cBhvr>
                                      <p:to>
                                        <p:strVal val="visible"/>
                                      </p:to>
                                    </p:set>
                                    <p:anim calcmode="lin" valueType="num">
                                      <p:cBhvr>
                                        <p:cTn id="40"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41"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42" dur="500"/>
                                        <p:tgtEl>
                                          <p:spTgt spid="7">
                                            <p:txEl>
                                              <p:pRg st="0" end="0"/>
                                            </p:txEl>
                                          </p:spTgt>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7">
                                            <p:txEl>
                                              <p:pRg st="1" end="1"/>
                                            </p:txEl>
                                          </p:spTgt>
                                        </p:tgtEl>
                                        <p:attrNameLst>
                                          <p:attrName>style.visibility</p:attrName>
                                        </p:attrNameLst>
                                      </p:cBhvr>
                                      <p:to>
                                        <p:strVal val="visible"/>
                                      </p:to>
                                    </p:set>
                                    <p:anim calcmode="lin" valueType="num">
                                      <p:cBhvr>
                                        <p:cTn id="45"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46"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47" dur="500"/>
                                        <p:tgtEl>
                                          <p:spTgt spid="7">
                                            <p:txEl>
                                              <p:pRg st="1" end="1"/>
                                            </p:txEl>
                                          </p:spTgt>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7">
                                            <p:txEl>
                                              <p:pRg st="2" end="2"/>
                                            </p:txEl>
                                          </p:spTgt>
                                        </p:tgtEl>
                                        <p:attrNameLst>
                                          <p:attrName>style.visibility</p:attrName>
                                        </p:attrNameLst>
                                      </p:cBhvr>
                                      <p:to>
                                        <p:strVal val="visible"/>
                                      </p:to>
                                    </p:set>
                                    <p:anim calcmode="lin" valueType="num">
                                      <p:cBhvr>
                                        <p:cTn id="50"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51"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52" dur="500"/>
                                        <p:tgtEl>
                                          <p:spTgt spid="7">
                                            <p:txEl>
                                              <p:pRg st="2" end="2"/>
                                            </p:txEl>
                                          </p:spTgt>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p:cTn id="55"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56"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5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allAtOnce"/>
      <p:bldP spid="7" grpId="0"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98033" cy="306695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067001"/>
            <a:ext cx="2498034" cy="2076450"/>
          </a:xfrm>
          <a:prstGeom prst="rect">
            <a:avLst/>
          </a:prstGeom>
        </p:spPr>
      </p:pic>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7" name="TextBox 6"/>
          <p:cNvSpPr txBox="1"/>
          <p:nvPr/>
        </p:nvSpPr>
        <p:spPr>
          <a:xfrm>
            <a:off x="390938" y="1786943"/>
            <a:ext cx="1716156" cy="1569660"/>
          </a:xfrm>
          <a:prstGeom prst="rect">
            <a:avLst/>
          </a:prstGeom>
          <a:noFill/>
        </p:spPr>
        <p:txBody>
          <a:bodyPr wrap="square" rtlCol="0">
            <a:spAutoFit/>
          </a:bodyPr>
          <a:lstStyle/>
          <a:p>
            <a:r>
              <a:rPr lang="en-US" sz="9600" dirty="0" smtClean="0">
                <a:latin typeface="Times New Roman" panose="02020603050405020304" pitchFamily="18" charset="0"/>
                <a:ea typeface="Roboto Slab" panose="020B0604020202020204" charset="0"/>
                <a:cs typeface="Times New Roman" panose="02020603050405020304" pitchFamily="18" charset="0"/>
              </a:rPr>
              <a:t>4.</a:t>
            </a:r>
            <a:endParaRPr lang="en-US" sz="9600" dirty="0">
              <a:latin typeface="Times New Roman" panose="02020603050405020304" pitchFamily="18" charset="0"/>
              <a:ea typeface="Roboto Slab" panose="020B0604020202020204" charset="0"/>
              <a:cs typeface="Times New Roman" panose="02020603050405020304" pitchFamily="18" charset="0"/>
            </a:endParaRPr>
          </a:p>
        </p:txBody>
      </p:sp>
      <p:sp>
        <p:nvSpPr>
          <p:cNvPr id="9" name="Rectangle 8"/>
          <p:cNvSpPr/>
          <p:nvPr/>
        </p:nvSpPr>
        <p:spPr>
          <a:xfrm>
            <a:off x="2498034" y="49"/>
            <a:ext cx="6645966" cy="5143451"/>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TextBox 9"/>
          <p:cNvSpPr txBox="1"/>
          <p:nvPr/>
        </p:nvSpPr>
        <p:spPr>
          <a:xfrm>
            <a:off x="3293163" y="309616"/>
            <a:ext cx="5055704" cy="4524315"/>
          </a:xfrm>
          <a:prstGeom prst="rect">
            <a:avLst/>
          </a:prstGeom>
          <a:noFill/>
        </p:spPr>
        <p:txBody>
          <a:bodyPr wrap="square" rtlCol="0">
            <a:spAutoFit/>
          </a:bodyPr>
          <a:lstStyle/>
          <a:p>
            <a:r>
              <a:rPr lang="en-US" sz="9600" dirty="0" err="1">
                <a:latin typeface="Times New Roman" panose="02020603050405020304" pitchFamily="18" charset="0"/>
                <a:ea typeface="Roboto Slab" panose="020B0604020202020204" charset="0"/>
                <a:cs typeface="Times New Roman" panose="02020603050405020304" pitchFamily="18" charset="0"/>
              </a:rPr>
              <a:t>Sơ</a:t>
            </a:r>
            <a:r>
              <a:rPr lang="en-US" sz="9600" dirty="0">
                <a:latin typeface="Times New Roman" panose="02020603050405020304" pitchFamily="18" charset="0"/>
                <a:ea typeface="Roboto Slab" panose="020B0604020202020204" charset="0"/>
                <a:cs typeface="Times New Roman" panose="02020603050405020304" pitchFamily="18" charset="0"/>
              </a:rPr>
              <a:t> </a:t>
            </a:r>
            <a:r>
              <a:rPr lang="en-US" sz="9600" dirty="0" err="1">
                <a:latin typeface="Times New Roman" panose="02020603050405020304" pitchFamily="18" charset="0"/>
                <a:ea typeface="Roboto Slab" panose="020B0604020202020204" charset="0"/>
                <a:cs typeface="Times New Roman" panose="02020603050405020304" pitchFamily="18" charset="0"/>
              </a:rPr>
              <a:t>lược</a:t>
            </a:r>
            <a:r>
              <a:rPr lang="en-US" sz="9600" dirty="0">
                <a:latin typeface="Times New Roman" panose="02020603050405020304" pitchFamily="18" charset="0"/>
                <a:ea typeface="Roboto Slab" panose="020B0604020202020204" charset="0"/>
                <a:cs typeface="Times New Roman" panose="02020603050405020304" pitchFamily="18" charset="0"/>
              </a:rPr>
              <a:t> </a:t>
            </a:r>
            <a:r>
              <a:rPr lang="en-US" sz="9600" dirty="0" err="1">
                <a:latin typeface="Times New Roman" panose="02020603050405020304" pitchFamily="18" charset="0"/>
                <a:ea typeface="Roboto Slab" panose="020B0604020202020204" charset="0"/>
                <a:cs typeface="Times New Roman" panose="02020603050405020304" pitchFamily="18" charset="0"/>
              </a:rPr>
              <a:t>về</a:t>
            </a:r>
            <a:r>
              <a:rPr lang="en-US" sz="9600" dirty="0">
                <a:latin typeface="Times New Roman" panose="02020603050405020304" pitchFamily="18" charset="0"/>
                <a:ea typeface="Roboto Slab" panose="020B0604020202020204" charset="0"/>
                <a:cs typeface="Times New Roman" panose="02020603050405020304" pitchFamily="18" charset="0"/>
              </a:rPr>
              <a:t> </a:t>
            </a:r>
            <a:r>
              <a:rPr lang="en-US" sz="9600" dirty="0" err="1">
                <a:latin typeface="Times New Roman" panose="02020603050405020304" pitchFamily="18" charset="0"/>
                <a:ea typeface="Roboto Slab" panose="020B0604020202020204" charset="0"/>
                <a:cs typeface="Times New Roman" panose="02020603050405020304" pitchFamily="18" charset="0"/>
              </a:rPr>
              <a:t>thiết</a:t>
            </a:r>
            <a:r>
              <a:rPr lang="en-US" sz="9600" dirty="0">
                <a:latin typeface="Times New Roman" panose="02020603050405020304" pitchFamily="18" charset="0"/>
                <a:ea typeface="Roboto Slab" panose="020B0604020202020204" charset="0"/>
                <a:cs typeface="Times New Roman" panose="02020603050405020304" pitchFamily="18" charset="0"/>
              </a:rPr>
              <a:t> </a:t>
            </a:r>
            <a:r>
              <a:rPr lang="en-US" sz="9600" dirty="0" err="1">
                <a:latin typeface="Times New Roman" panose="02020603050405020304" pitchFamily="18" charset="0"/>
                <a:ea typeface="Roboto Slab" panose="020B0604020202020204" charset="0"/>
                <a:cs typeface="Times New Roman" panose="02020603050405020304" pitchFamily="18" charset="0"/>
              </a:rPr>
              <a:t>kế</a:t>
            </a:r>
            <a:r>
              <a:rPr lang="en-US" sz="9600" dirty="0">
                <a:latin typeface="Times New Roman" panose="02020603050405020304" pitchFamily="18" charset="0"/>
                <a:ea typeface="Roboto Slab" panose="020B0604020202020204" charset="0"/>
                <a:cs typeface="Times New Roman" panose="02020603050405020304" pitchFamily="18" charset="0"/>
              </a:rPr>
              <a:t>.</a:t>
            </a:r>
          </a:p>
        </p:txBody>
      </p:sp>
    </p:spTree>
    <p:extLst>
      <p:ext uri="{BB962C8B-B14F-4D97-AF65-F5344CB8AC3E}">
        <p14:creationId xmlns:p14="http://schemas.microsoft.com/office/powerpoint/2010/main" val="3818092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68637" y="157488"/>
            <a:ext cx="4530685" cy="83793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solidFill>
                  <a:schemeClr val="bg2"/>
                </a:solidFill>
              </a:rPr>
              <a:t>a</a:t>
            </a:r>
            <a:r>
              <a:rPr lang="en-US" sz="4000" dirty="0" smtClean="0">
                <a:solidFill>
                  <a:schemeClr val="bg2"/>
                </a:solidFill>
              </a:rPr>
              <a:t>. </a:t>
            </a:r>
            <a:r>
              <a:rPr lang="en-US" sz="4000" dirty="0" smtClean="0">
                <a:solidFill>
                  <a:schemeClr val="bg2"/>
                </a:solidFill>
                <a:latin typeface="Times New Roman" panose="02020603050405020304" pitchFamily="18" charset="0"/>
                <a:cs typeface="Times New Roman" panose="02020603050405020304" pitchFamily="18" charset="0"/>
              </a:rPr>
              <a:t>Header</a:t>
            </a:r>
            <a:endParaRPr sz="4000" dirty="0">
              <a:solidFill>
                <a:schemeClr val="bg2"/>
              </a:solidFill>
              <a:latin typeface="Times New Roman" panose="02020603050405020304" pitchFamily="18" charset="0"/>
              <a:cs typeface="Times New Roman" panose="02020603050405020304" pitchFamily="18" charset="0"/>
            </a:endParaRPr>
          </a:p>
        </p:txBody>
      </p:sp>
      <p:sp>
        <p:nvSpPr>
          <p:cNvPr id="98" name="Google Shape;98;p15"/>
          <p:cNvSpPr txBox="1">
            <a:spLocks noGrp="1"/>
          </p:cNvSpPr>
          <p:nvPr>
            <p:ph type="subTitle" idx="1"/>
          </p:nvPr>
        </p:nvSpPr>
        <p:spPr>
          <a:xfrm>
            <a:off x="168636" y="1169042"/>
            <a:ext cx="8784447" cy="164360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en-US" sz="2000" dirty="0" err="1" smtClean="0">
                <a:latin typeface="Times New Roman" panose="02020603050405020304" pitchFamily="18" charset="0"/>
                <a:cs typeface="Times New Roman" panose="02020603050405020304" pitchFamily="18" charset="0"/>
              </a:rPr>
              <a:t>Phần</a:t>
            </a:r>
            <a:r>
              <a:rPr lang="en-US" sz="2000" dirty="0" smtClean="0">
                <a:latin typeface="Times New Roman" panose="02020603050405020304" pitchFamily="18" charset="0"/>
                <a:cs typeface="Times New Roman" panose="02020603050405020304" pitchFamily="18" charset="0"/>
              </a:rPr>
              <a:t> header </a:t>
            </a:r>
            <a:r>
              <a:rPr lang="en-US" sz="2000" dirty="0" err="1" smtClean="0">
                <a:latin typeface="Times New Roman" panose="02020603050405020304" pitchFamily="18" charset="0"/>
                <a:cs typeface="Times New Roman" panose="02020603050405020304" pitchFamily="18" charset="0"/>
              </a:rPr>
              <a:t>gồm</a:t>
            </a:r>
            <a:r>
              <a:rPr lang="en-US" sz="2000" dirty="0" smtClean="0">
                <a:latin typeface="Times New Roman" panose="02020603050405020304" pitchFamily="18" charset="0"/>
                <a:cs typeface="Times New Roman" panose="02020603050405020304" pitchFamily="18" charset="0"/>
              </a:rPr>
              <a:t>:</a:t>
            </a:r>
          </a:p>
          <a:p>
            <a:pPr marL="0" lvl="0" indent="0" algn="l" rtl="0">
              <a:spcBef>
                <a:spcPts val="0"/>
              </a:spcBef>
              <a:spcAft>
                <a:spcPts val="0"/>
              </a:spcAft>
            </a:pP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Trên</a:t>
            </a:r>
            <a:r>
              <a:rPr lang="en-US" sz="2000" dirty="0" smtClean="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a:t>
            </a:r>
            <a:r>
              <a:rPr lang="en-US" sz="2000" dirty="0" err="1" smtClean="0">
                <a:latin typeface="Times New Roman" panose="02020603050405020304" pitchFamily="18" charset="0"/>
                <a:cs typeface="Times New Roman" panose="02020603050405020304" pitchFamily="18" charset="0"/>
              </a:rPr>
              <a:t>áy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tính</a:t>
            </a:r>
            <a:r>
              <a:rPr lang="en-US" sz="2000" dirty="0" smtClean="0">
                <a:latin typeface="Times New Roman" panose="02020603050405020304" pitchFamily="18" charset="0"/>
                <a:cs typeface="Times New Roman" panose="02020603050405020304" pitchFamily="18" charset="0"/>
              </a:rPr>
              <a:t>:</a:t>
            </a:r>
          </a:p>
          <a:p>
            <a:pPr marL="0" lvl="0" indent="0"/>
            <a:r>
              <a:rPr lang="en-US" sz="2000" dirty="0" err="1" smtClean="0">
                <a:latin typeface="Times New Roman" panose="02020603050405020304" pitchFamily="18" charset="0"/>
                <a:cs typeface="Times New Roman" panose="02020603050405020304" pitchFamily="18" charset="0"/>
              </a:rPr>
              <a:t>Nền</a:t>
            </a:r>
            <a:r>
              <a:rPr lang="en-US" sz="2000" dirty="0" smtClean="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header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màu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#b6d8f0</a:t>
            </a:r>
            <a:endParaRPr lang="en-US" sz="2000" dirty="0" smtClean="0">
              <a:latin typeface="Times New Roman" panose="02020603050405020304" pitchFamily="18" charset="0"/>
              <a:cs typeface="Times New Roman" panose="02020603050405020304" pitchFamily="18" charset="0"/>
            </a:endParaRPr>
          </a:p>
          <a:p>
            <a:pPr marL="0" lvl="0" indent="0"/>
            <a:r>
              <a:rPr lang="vi-VN" sz="2000" dirty="0">
                <a:latin typeface="Times New Roman" panose="02020603050405020304" pitchFamily="18" charset="0"/>
                <a:cs typeface="Times New Roman" panose="02020603050405020304" pitchFamily="18" charset="0"/>
              </a:rPr>
              <a:t>Logo, đăng nhập, chuyển đổi ngôn ngữ, thanh tìm </a:t>
            </a:r>
            <a:r>
              <a:rPr lang="vi-VN" sz="2000" dirty="0" smtClean="0">
                <a:latin typeface="Times New Roman" panose="02020603050405020304" pitchFamily="18" charset="0"/>
                <a:cs typeface="Times New Roman" panose="02020603050405020304" pitchFamily="18" charset="0"/>
              </a:rPr>
              <a:t>kiếm được hiển thị như sau:</a:t>
            </a:r>
          </a:p>
          <a:p>
            <a:pPr marL="0" lvl="0" indent="0"/>
            <a:endParaRPr lang="en-US" sz="1500" dirty="0" smtClean="0">
              <a:latin typeface="Times New Roman" panose="02020603050405020304" pitchFamily="18" charset="0"/>
              <a:cs typeface="Times New Roman" panose="02020603050405020304" pitchFamily="18" charset="0"/>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1" y="2687027"/>
            <a:ext cx="9144000" cy="698567"/>
          </a:xfrm>
          <a:prstGeom prst="rect">
            <a:avLst/>
          </a:prstGeom>
        </p:spPr>
      </p:pic>
      <p:sp>
        <p:nvSpPr>
          <p:cNvPr id="4" name="TextBox 3"/>
          <p:cNvSpPr txBox="1"/>
          <p:nvPr/>
        </p:nvSpPr>
        <p:spPr>
          <a:xfrm>
            <a:off x="108483" y="3713779"/>
            <a:ext cx="8956003" cy="707886"/>
          </a:xfrm>
          <a:prstGeom prst="rect">
            <a:avLst/>
          </a:prstGeom>
          <a:noFill/>
        </p:spPr>
        <p:txBody>
          <a:bodyPr wrap="square" rtlCol="0">
            <a:spAutoFit/>
          </a:bodyPr>
          <a:lstStyle/>
          <a:p>
            <a:r>
              <a:rPr lang="vi-VN" sz="2000" dirty="0" smtClean="0">
                <a:solidFill>
                  <a:schemeClr val="bg2"/>
                </a:solidFill>
                <a:latin typeface="+mj-lt"/>
              </a:rPr>
              <a:t>Thiết </a:t>
            </a:r>
            <a:r>
              <a:rPr lang="vi-VN" sz="2000" dirty="0">
                <a:solidFill>
                  <a:schemeClr val="bg2"/>
                </a:solidFill>
                <a:latin typeface="+mj-lt"/>
              </a:rPr>
              <a:t>kế như trên tạo cho người dùng cảm giác hài hòa, cân đối, tô điểm vào đó là màu xanh da trời nhẹ nhàng dịu mắt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1000" fill="hold"/>
                                        <p:tgtEl>
                                          <p:spTgt spid="97"/>
                                        </p:tgtEl>
                                        <p:attrNameLst>
                                          <p:attrName>ppt_w</p:attrName>
                                        </p:attrNameLst>
                                      </p:cBhvr>
                                      <p:tavLst>
                                        <p:tav tm="0">
                                          <p:val>
                                            <p:fltVal val="0"/>
                                          </p:val>
                                        </p:tav>
                                        <p:tav tm="100000">
                                          <p:val>
                                            <p:strVal val="#ppt_w"/>
                                          </p:val>
                                        </p:tav>
                                      </p:tavLst>
                                    </p:anim>
                                    <p:anim calcmode="lin" valueType="num">
                                      <p:cBhvr>
                                        <p:cTn id="8" dur="1000" fill="hold"/>
                                        <p:tgtEl>
                                          <p:spTgt spid="97"/>
                                        </p:tgtEl>
                                        <p:attrNameLst>
                                          <p:attrName>ppt_h</p:attrName>
                                        </p:attrNameLst>
                                      </p:cBhvr>
                                      <p:tavLst>
                                        <p:tav tm="0">
                                          <p:val>
                                            <p:fltVal val="0"/>
                                          </p:val>
                                        </p:tav>
                                        <p:tav tm="100000">
                                          <p:val>
                                            <p:strVal val="#ppt_h"/>
                                          </p:val>
                                        </p:tav>
                                      </p:tavLst>
                                    </p:anim>
                                    <p:anim calcmode="lin" valueType="num">
                                      <p:cBhvr>
                                        <p:cTn id="9" dur="1000" fill="hold"/>
                                        <p:tgtEl>
                                          <p:spTgt spid="97"/>
                                        </p:tgtEl>
                                        <p:attrNameLst>
                                          <p:attrName>style.rotation</p:attrName>
                                        </p:attrNameLst>
                                      </p:cBhvr>
                                      <p:tavLst>
                                        <p:tav tm="0">
                                          <p:val>
                                            <p:fltVal val="90"/>
                                          </p:val>
                                        </p:tav>
                                        <p:tav tm="100000">
                                          <p:val>
                                            <p:fltVal val="0"/>
                                          </p:val>
                                        </p:tav>
                                      </p:tavLst>
                                    </p:anim>
                                    <p:animEffect transition="in" filter="fade">
                                      <p:cBhvr>
                                        <p:cTn id="10" dur="1000"/>
                                        <p:tgtEl>
                                          <p:spTgt spid="9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98">
                                            <p:txEl>
                                              <p:pRg st="0" end="0"/>
                                            </p:txEl>
                                          </p:spTgt>
                                        </p:tgtEl>
                                        <p:attrNameLst>
                                          <p:attrName>style.visibility</p:attrName>
                                        </p:attrNameLst>
                                      </p:cBhvr>
                                      <p:to>
                                        <p:strVal val="visible"/>
                                      </p:to>
                                    </p:set>
                                    <p:animEffect transition="in" filter="barn(inVertical)">
                                      <p:cBhvr>
                                        <p:cTn id="15" dur="500"/>
                                        <p:tgtEl>
                                          <p:spTgt spid="9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98">
                                            <p:txEl>
                                              <p:pRg st="1" end="1"/>
                                            </p:txEl>
                                          </p:spTgt>
                                        </p:tgtEl>
                                        <p:attrNameLst>
                                          <p:attrName>style.visibility</p:attrName>
                                        </p:attrNameLst>
                                      </p:cBhvr>
                                      <p:to>
                                        <p:strVal val="visible"/>
                                      </p:to>
                                    </p:set>
                                    <p:animEffect transition="in" filter="barn(inVertical)">
                                      <p:cBhvr>
                                        <p:cTn id="20" dur="500"/>
                                        <p:tgtEl>
                                          <p:spTgt spid="9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98">
                                            <p:txEl>
                                              <p:pRg st="2" end="2"/>
                                            </p:txEl>
                                          </p:spTgt>
                                        </p:tgtEl>
                                        <p:attrNameLst>
                                          <p:attrName>style.visibility</p:attrName>
                                        </p:attrNameLst>
                                      </p:cBhvr>
                                      <p:to>
                                        <p:strVal val="visible"/>
                                      </p:to>
                                    </p:set>
                                    <p:animEffect transition="in" filter="barn(inVertical)">
                                      <p:cBhvr>
                                        <p:cTn id="25" dur="500"/>
                                        <p:tgtEl>
                                          <p:spTgt spid="9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98">
                                            <p:txEl>
                                              <p:pRg st="3" end="3"/>
                                            </p:txEl>
                                          </p:spTgt>
                                        </p:tgtEl>
                                        <p:attrNameLst>
                                          <p:attrName>style.visibility</p:attrName>
                                        </p:attrNameLst>
                                      </p:cBhvr>
                                      <p:to>
                                        <p:strVal val="visible"/>
                                      </p:to>
                                    </p:set>
                                    <p:animEffect transition="in" filter="barn(inVertical)">
                                      <p:cBhvr>
                                        <p:cTn id="30" dur="500"/>
                                        <p:tgtEl>
                                          <p:spTgt spid="98">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0"/>
                                        <p:tgtEl>
                                          <p:spTgt spid="3"/>
                                        </p:tgtEl>
                                      </p:cBhvr>
                                    </p:animEffect>
                                    <p:anim calcmode="lin" valueType="num">
                                      <p:cBhvr>
                                        <p:cTn id="36" dur="1000" fill="hold"/>
                                        <p:tgtEl>
                                          <p:spTgt spid="3"/>
                                        </p:tgtEl>
                                        <p:attrNameLst>
                                          <p:attrName>ppt_x</p:attrName>
                                        </p:attrNameLst>
                                      </p:cBhvr>
                                      <p:tavLst>
                                        <p:tav tm="0">
                                          <p:val>
                                            <p:strVal val="#ppt_x"/>
                                          </p:val>
                                        </p:tav>
                                        <p:tav tm="100000">
                                          <p:val>
                                            <p:strVal val="#ppt_x"/>
                                          </p:val>
                                        </p:tav>
                                      </p:tavLst>
                                    </p:anim>
                                    <p:anim calcmode="lin" valueType="num">
                                      <p:cBhvr>
                                        <p:cTn id="3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arn(inVertical)">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build="p"/>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68637" y="157488"/>
            <a:ext cx="4530685" cy="83793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solidFill>
                  <a:schemeClr val="bg2"/>
                </a:solidFill>
              </a:rPr>
              <a:t>a</a:t>
            </a:r>
            <a:r>
              <a:rPr lang="en-US" sz="4000" dirty="0" smtClean="0">
                <a:solidFill>
                  <a:schemeClr val="bg2"/>
                </a:solidFill>
              </a:rPr>
              <a:t>. </a:t>
            </a:r>
            <a:r>
              <a:rPr lang="en-US" sz="4000" dirty="0" smtClean="0">
                <a:solidFill>
                  <a:schemeClr val="bg2"/>
                </a:solidFill>
                <a:latin typeface="Times New Roman" panose="02020603050405020304" pitchFamily="18" charset="0"/>
                <a:cs typeface="Times New Roman" panose="02020603050405020304" pitchFamily="18" charset="0"/>
              </a:rPr>
              <a:t>Header</a:t>
            </a:r>
            <a:endParaRPr sz="4000" dirty="0">
              <a:solidFill>
                <a:schemeClr val="bg2"/>
              </a:solidFill>
              <a:latin typeface="Times New Roman" panose="02020603050405020304" pitchFamily="18" charset="0"/>
              <a:cs typeface="Times New Roman" panose="02020603050405020304" pitchFamily="18" charset="0"/>
            </a:endParaRPr>
          </a:p>
        </p:txBody>
      </p:sp>
      <p:sp>
        <p:nvSpPr>
          <p:cNvPr id="98" name="Google Shape;98;p15"/>
          <p:cNvSpPr txBox="1">
            <a:spLocks noGrp="1"/>
          </p:cNvSpPr>
          <p:nvPr>
            <p:ph type="subTitle" idx="1"/>
          </p:nvPr>
        </p:nvSpPr>
        <p:spPr>
          <a:xfrm>
            <a:off x="98730" y="995423"/>
            <a:ext cx="8784447" cy="164360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en-US" sz="2000" dirty="0" err="1" smtClean="0">
                <a:latin typeface="Times New Roman" panose="02020603050405020304" pitchFamily="18" charset="0"/>
                <a:cs typeface="Times New Roman" panose="02020603050405020304" pitchFamily="18" charset="0"/>
              </a:rPr>
              <a:t>Phần</a:t>
            </a:r>
            <a:r>
              <a:rPr lang="en-US" sz="2000" dirty="0" smtClean="0">
                <a:latin typeface="Times New Roman" panose="02020603050405020304" pitchFamily="18" charset="0"/>
                <a:cs typeface="Times New Roman" panose="02020603050405020304" pitchFamily="18" charset="0"/>
              </a:rPr>
              <a:t> header </a:t>
            </a:r>
            <a:r>
              <a:rPr lang="en-US" sz="2000" dirty="0" err="1" smtClean="0">
                <a:latin typeface="Times New Roman" panose="02020603050405020304" pitchFamily="18" charset="0"/>
                <a:cs typeface="Times New Roman" panose="02020603050405020304" pitchFamily="18" charset="0"/>
              </a:rPr>
              <a:t>gồm</a:t>
            </a:r>
            <a:r>
              <a:rPr lang="en-US" sz="2000" dirty="0" smtClean="0">
                <a:latin typeface="Times New Roman" panose="02020603050405020304" pitchFamily="18" charset="0"/>
                <a:cs typeface="Times New Roman" panose="02020603050405020304" pitchFamily="18" charset="0"/>
              </a:rPr>
              <a:t>:</a:t>
            </a:r>
          </a:p>
          <a:p>
            <a:pPr marL="0" lvl="0" indent="0" algn="l" rtl="0">
              <a:spcBef>
                <a:spcPts val="0"/>
              </a:spcBef>
              <a:spcAft>
                <a:spcPts val="0"/>
              </a:spcAft>
            </a:pP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Trên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điện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thoại</a:t>
            </a:r>
            <a:r>
              <a:rPr lang="en-US" sz="2000" dirty="0" smtClean="0">
                <a:latin typeface="Times New Roman" panose="02020603050405020304" pitchFamily="18" charset="0"/>
                <a:cs typeface="Times New Roman" panose="02020603050405020304" pitchFamily="18" charset="0"/>
              </a:rPr>
              <a:t>:</a:t>
            </a:r>
          </a:p>
          <a:p>
            <a:pPr marL="0" lvl="0" indent="0"/>
            <a:r>
              <a:rPr lang="en-US" sz="2000" dirty="0" smtClean="0">
                <a:latin typeface="+mj-lt"/>
              </a:rPr>
              <a:t>.</a:t>
            </a:r>
            <a:r>
              <a:rPr lang="vi-VN" sz="2000" dirty="0" smtClean="0">
                <a:latin typeface="+mj-lt"/>
              </a:rPr>
              <a:t>Khi </a:t>
            </a:r>
            <a:r>
              <a:rPr lang="vi-VN" sz="2000" dirty="0">
                <a:latin typeface="+mj-lt"/>
              </a:rPr>
              <a:t>ở giao diện dành cho người dùng điện thoại và màn hình có chiều rộng hẹp, </a:t>
            </a:r>
            <a:br>
              <a:rPr lang="vi-VN" sz="2000" dirty="0">
                <a:latin typeface="+mj-lt"/>
              </a:rPr>
            </a:br>
            <a:r>
              <a:rPr lang="vi-VN" sz="2000" dirty="0">
                <a:latin typeface="+mj-lt"/>
              </a:rPr>
              <a:t>ở nhóm chức năng bây giờ đã được gói gọn trong Hamburger icon (icon bánh burger). </a:t>
            </a:r>
            <a:endParaRPr lang="en-US" sz="2000" dirty="0" smtClean="0">
              <a:latin typeface="+mj-lt"/>
              <a:cs typeface="Times New Roman" panose="02020603050405020304" pitchFamily="18" charset="0"/>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145" y="4248084"/>
            <a:ext cx="3822713" cy="698567"/>
          </a:xfrm>
          <a:prstGeom prst="rect">
            <a:avLst/>
          </a:prstGeom>
        </p:spPr>
      </p:pic>
      <p:sp>
        <p:nvSpPr>
          <p:cNvPr id="2" name="TextBox 1"/>
          <p:cNvSpPr txBox="1"/>
          <p:nvPr/>
        </p:nvSpPr>
        <p:spPr>
          <a:xfrm>
            <a:off x="0" y="3714851"/>
            <a:ext cx="8600661" cy="400110"/>
          </a:xfrm>
          <a:prstGeom prst="rect">
            <a:avLst/>
          </a:prstGeom>
          <a:noFill/>
        </p:spPr>
        <p:txBody>
          <a:bodyPr wrap="square" rtlCol="0">
            <a:spAutoFit/>
          </a:bodyPr>
          <a:lstStyle/>
          <a:p>
            <a:r>
              <a:rPr lang="en-US" sz="2000" dirty="0">
                <a:solidFill>
                  <a:schemeClr val="accent3"/>
                </a:solidFill>
              </a:rPr>
              <a:t>Header </a:t>
            </a:r>
            <a:r>
              <a:rPr lang="en-US" sz="2000" dirty="0" err="1">
                <a:solidFill>
                  <a:schemeClr val="accent3"/>
                </a:solidFill>
              </a:rPr>
              <a:t>khi</a:t>
            </a:r>
            <a:r>
              <a:rPr lang="en-US" sz="2000" dirty="0">
                <a:solidFill>
                  <a:schemeClr val="accent3"/>
                </a:solidFill>
              </a:rPr>
              <a:t> </a:t>
            </a:r>
            <a:r>
              <a:rPr lang="en-US" sz="2000" dirty="0" err="1">
                <a:solidFill>
                  <a:schemeClr val="accent3"/>
                </a:solidFill>
              </a:rPr>
              <a:t>hiện</a:t>
            </a:r>
            <a:r>
              <a:rPr lang="en-US" sz="2000" dirty="0">
                <a:solidFill>
                  <a:schemeClr val="accent3"/>
                </a:solidFill>
              </a:rPr>
              <a:t> </a:t>
            </a:r>
            <a:r>
              <a:rPr lang="en-US" sz="2000" dirty="0" err="1">
                <a:solidFill>
                  <a:schemeClr val="accent3"/>
                </a:solidFill>
              </a:rPr>
              <a:t>thị</a:t>
            </a:r>
            <a:r>
              <a:rPr lang="en-US" sz="2000" dirty="0">
                <a:solidFill>
                  <a:schemeClr val="accent3"/>
                </a:solidFill>
              </a:rPr>
              <a:t> </a:t>
            </a:r>
            <a:r>
              <a:rPr lang="en-US" sz="2000" dirty="0" err="1">
                <a:solidFill>
                  <a:schemeClr val="accent3"/>
                </a:solidFill>
              </a:rPr>
              <a:t>trên</a:t>
            </a:r>
            <a:r>
              <a:rPr lang="en-US" sz="2000" dirty="0">
                <a:solidFill>
                  <a:schemeClr val="accent3"/>
                </a:solidFill>
              </a:rPr>
              <a:t> </a:t>
            </a:r>
            <a:r>
              <a:rPr lang="en-US" sz="2000" dirty="0" err="1">
                <a:solidFill>
                  <a:schemeClr val="accent3"/>
                </a:solidFill>
                <a:latin typeface="Times New Roman" panose="02020603050405020304" pitchFamily="18" charset="0"/>
                <a:cs typeface="Times New Roman" panose="02020603050405020304" pitchFamily="18" charset="0"/>
              </a:rPr>
              <a:t>giao</a:t>
            </a:r>
            <a:r>
              <a:rPr lang="en-US" sz="2000" dirty="0">
                <a:solidFill>
                  <a:schemeClr val="accent3"/>
                </a:solidFill>
              </a:rPr>
              <a:t> </a:t>
            </a:r>
            <a:r>
              <a:rPr lang="en-US" sz="2000" dirty="0" err="1">
                <a:solidFill>
                  <a:schemeClr val="accent3"/>
                </a:solidFill>
              </a:rPr>
              <a:t>diện</a:t>
            </a:r>
            <a:r>
              <a:rPr lang="en-US" sz="2000" dirty="0">
                <a:solidFill>
                  <a:schemeClr val="accent3"/>
                </a:solidFill>
              </a:rPr>
              <a:t> </a:t>
            </a:r>
            <a:r>
              <a:rPr lang="en-US" sz="2000" dirty="0" err="1">
                <a:solidFill>
                  <a:schemeClr val="accent3"/>
                </a:solidFill>
              </a:rPr>
              <a:t>điện</a:t>
            </a:r>
            <a:r>
              <a:rPr lang="en-US" sz="2000" dirty="0">
                <a:solidFill>
                  <a:schemeClr val="accent3"/>
                </a:solidFill>
              </a:rPr>
              <a:t> </a:t>
            </a:r>
            <a:r>
              <a:rPr lang="en-US" sz="2000" dirty="0" err="1">
                <a:solidFill>
                  <a:schemeClr val="accent3"/>
                </a:solidFill>
              </a:rPr>
              <a:t>thoại</a:t>
            </a:r>
            <a:r>
              <a:rPr lang="en-US" sz="2000" dirty="0">
                <a:solidFill>
                  <a:schemeClr val="accent3"/>
                </a:solidFill>
              </a:rPr>
              <a:t> ở </a:t>
            </a:r>
            <a:r>
              <a:rPr lang="en-US" sz="2000" dirty="0" err="1">
                <a:solidFill>
                  <a:schemeClr val="accent3"/>
                </a:solidFill>
              </a:rPr>
              <a:t>độ</a:t>
            </a:r>
            <a:r>
              <a:rPr lang="en-US" sz="2000" dirty="0">
                <a:solidFill>
                  <a:schemeClr val="accent3"/>
                </a:solidFill>
              </a:rPr>
              <a:t> </a:t>
            </a:r>
            <a:r>
              <a:rPr lang="en-US" sz="2000" dirty="0" err="1">
                <a:solidFill>
                  <a:schemeClr val="accent3"/>
                </a:solidFill>
              </a:rPr>
              <a:t>với</a:t>
            </a:r>
            <a:r>
              <a:rPr lang="en-US" sz="2000" dirty="0">
                <a:solidFill>
                  <a:schemeClr val="accent3"/>
                </a:solidFill>
              </a:rPr>
              <a:t> width: 800 </a:t>
            </a:r>
            <a:r>
              <a:rPr lang="en-US" sz="2000" dirty="0" smtClean="0">
                <a:solidFill>
                  <a:schemeClr val="accent3"/>
                </a:solidFill>
              </a:rPr>
              <a:t>pixels:</a:t>
            </a:r>
            <a:endParaRPr lang="en-US" sz="2000" dirty="0">
              <a:solidFill>
                <a:schemeClr val="accent3"/>
              </a:solidFill>
            </a:endParaRPr>
          </a:p>
        </p:txBody>
      </p:sp>
      <p:sp>
        <p:nvSpPr>
          <p:cNvPr id="5" name="TextBox 4"/>
          <p:cNvSpPr txBox="1"/>
          <p:nvPr/>
        </p:nvSpPr>
        <p:spPr>
          <a:xfrm>
            <a:off x="114092" y="2576774"/>
            <a:ext cx="4711148" cy="400110"/>
          </a:xfrm>
          <a:prstGeom prst="rect">
            <a:avLst/>
          </a:prstGeom>
          <a:noFill/>
        </p:spPr>
        <p:txBody>
          <a:bodyPr wrap="square" rtlCol="0">
            <a:spAutoFit/>
          </a:bodyPr>
          <a:lstStyle/>
          <a:p>
            <a:r>
              <a:rPr lang="en-US" sz="2000" dirty="0" err="1">
                <a:solidFill>
                  <a:schemeClr val="accent3"/>
                </a:solidFill>
                <a:latin typeface="Times New Roman" panose="02020603050405020304" pitchFamily="18" charset="0"/>
                <a:cs typeface="Times New Roman" panose="02020603050405020304" pitchFamily="18" charset="0"/>
              </a:rPr>
              <a:t>Khi</a:t>
            </a:r>
            <a:r>
              <a:rPr lang="en-US" sz="2000" dirty="0">
                <a:solidFill>
                  <a:schemeClr val="accent3"/>
                </a:solidFill>
                <a:latin typeface="Times New Roman" panose="02020603050405020304" pitchFamily="18" charset="0"/>
                <a:cs typeface="Times New Roman" panose="02020603050405020304" pitchFamily="18" charset="0"/>
              </a:rPr>
              <a:t> </a:t>
            </a:r>
            <a:r>
              <a:rPr lang="en-US" sz="2000" dirty="0" err="1">
                <a:solidFill>
                  <a:schemeClr val="accent3"/>
                </a:solidFill>
                <a:latin typeface="Times New Roman" panose="02020603050405020304" pitchFamily="18" charset="0"/>
                <a:cs typeface="Times New Roman" panose="02020603050405020304" pitchFamily="18" charset="0"/>
              </a:rPr>
              <a:t>nhấn</a:t>
            </a:r>
            <a:r>
              <a:rPr lang="en-US" sz="2000" dirty="0">
                <a:solidFill>
                  <a:schemeClr val="accent3"/>
                </a:solidFill>
                <a:latin typeface="Times New Roman" panose="02020603050405020304" pitchFamily="18" charset="0"/>
                <a:cs typeface="Times New Roman" panose="02020603050405020304" pitchFamily="18" charset="0"/>
              </a:rPr>
              <a:t> </a:t>
            </a:r>
            <a:r>
              <a:rPr lang="en-US" sz="2000" dirty="0" err="1">
                <a:solidFill>
                  <a:schemeClr val="accent3"/>
                </a:solidFill>
                <a:latin typeface="Times New Roman" panose="02020603050405020304" pitchFamily="18" charset="0"/>
                <a:cs typeface="Times New Roman" panose="02020603050405020304" pitchFamily="18" charset="0"/>
              </a:rPr>
              <a:t>vào</a:t>
            </a:r>
            <a:r>
              <a:rPr lang="en-US" sz="2000" dirty="0">
                <a:solidFill>
                  <a:schemeClr val="accent3"/>
                </a:solidFill>
                <a:latin typeface="Times New Roman" panose="02020603050405020304" pitchFamily="18" charset="0"/>
                <a:cs typeface="Times New Roman" panose="02020603050405020304" pitchFamily="18" charset="0"/>
              </a:rPr>
              <a:t> icon </a:t>
            </a:r>
            <a:r>
              <a:rPr lang="en-US" sz="2000" dirty="0" err="1">
                <a:solidFill>
                  <a:schemeClr val="accent3"/>
                </a:solidFill>
                <a:latin typeface="Times New Roman" panose="02020603050405020304" pitchFamily="18" charset="0"/>
                <a:cs typeface="Times New Roman" panose="02020603050405020304" pitchFamily="18" charset="0"/>
              </a:rPr>
              <a:t>bánh</a:t>
            </a:r>
            <a:r>
              <a:rPr lang="en-US" sz="2000" dirty="0">
                <a:solidFill>
                  <a:schemeClr val="accent3"/>
                </a:solidFill>
                <a:latin typeface="Times New Roman" panose="02020603050405020304" pitchFamily="18" charset="0"/>
                <a:cs typeface="Times New Roman" panose="02020603050405020304" pitchFamily="18" charset="0"/>
              </a:rPr>
              <a:t> burger</a:t>
            </a:r>
            <a:r>
              <a:rPr lang="en-US" dirty="0"/>
              <a:t> </a:t>
            </a:r>
            <a:r>
              <a:rPr lang="en-US" dirty="0" smtClean="0"/>
              <a:t>:</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8692" y="2576774"/>
            <a:ext cx="4885692" cy="1002717"/>
          </a:xfrm>
          <a:prstGeom prst="rect">
            <a:avLst/>
          </a:prstGeom>
        </p:spPr>
      </p:pic>
    </p:spTree>
    <p:extLst>
      <p:ext uri="{BB962C8B-B14F-4D97-AF65-F5344CB8AC3E}">
        <p14:creationId xmlns:p14="http://schemas.microsoft.com/office/powerpoint/2010/main" val="28562719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1000" fill="hold"/>
                                        <p:tgtEl>
                                          <p:spTgt spid="97"/>
                                        </p:tgtEl>
                                        <p:attrNameLst>
                                          <p:attrName>ppt_w</p:attrName>
                                        </p:attrNameLst>
                                      </p:cBhvr>
                                      <p:tavLst>
                                        <p:tav tm="0">
                                          <p:val>
                                            <p:fltVal val="0"/>
                                          </p:val>
                                        </p:tav>
                                        <p:tav tm="100000">
                                          <p:val>
                                            <p:strVal val="#ppt_w"/>
                                          </p:val>
                                        </p:tav>
                                      </p:tavLst>
                                    </p:anim>
                                    <p:anim calcmode="lin" valueType="num">
                                      <p:cBhvr>
                                        <p:cTn id="8" dur="1000" fill="hold"/>
                                        <p:tgtEl>
                                          <p:spTgt spid="97"/>
                                        </p:tgtEl>
                                        <p:attrNameLst>
                                          <p:attrName>ppt_h</p:attrName>
                                        </p:attrNameLst>
                                      </p:cBhvr>
                                      <p:tavLst>
                                        <p:tav tm="0">
                                          <p:val>
                                            <p:fltVal val="0"/>
                                          </p:val>
                                        </p:tav>
                                        <p:tav tm="100000">
                                          <p:val>
                                            <p:strVal val="#ppt_h"/>
                                          </p:val>
                                        </p:tav>
                                      </p:tavLst>
                                    </p:anim>
                                    <p:anim calcmode="lin" valueType="num">
                                      <p:cBhvr>
                                        <p:cTn id="9" dur="1000" fill="hold"/>
                                        <p:tgtEl>
                                          <p:spTgt spid="97"/>
                                        </p:tgtEl>
                                        <p:attrNameLst>
                                          <p:attrName>style.rotation</p:attrName>
                                        </p:attrNameLst>
                                      </p:cBhvr>
                                      <p:tavLst>
                                        <p:tav tm="0">
                                          <p:val>
                                            <p:fltVal val="90"/>
                                          </p:val>
                                        </p:tav>
                                        <p:tav tm="100000">
                                          <p:val>
                                            <p:fltVal val="0"/>
                                          </p:val>
                                        </p:tav>
                                      </p:tavLst>
                                    </p:anim>
                                    <p:animEffect transition="in" filter="fade">
                                      <p:cBhvr>
                                        <p:cTn id="10" dur="1000"/>
                                        <p:tgtEl>
                                          <p:spTgt spid="9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8">
                                            <p:txEl>
                                              <p:pRg st="0" end="0"/>
                                            </p:txEl>
                                          </p:spTgt>
                                        </p:tgtEl>
                                        <p:attrNameLst>
                                          <p:attrName>style.visibility</p:attrName>
                                        </p:attrNameLst>
                                      </p:cBhvr>
                                      <p:to>
                                        <p:strVal val="visible"/>
                                      </p:to>
                                    </p:set>
                                    <p:anim calcmode="lin" valueType="num">
                                      <p:cBhvr additive="base">
                                        <p:cTn id="15" dur="500" fill="hold"/>
                                        <p:tgtEl>
                                          <p:spTgt spid="98">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8">
                                            <p:txEl>
                                              <p:pRg st="1" end="1"/>
                                            </p:txEl>
                                          </p:spTgt>
                                        </p:tgtEl>
                                        <p:attrNameLst>
                                          <p:attrName>style.visibility</p:attrName>
                                        </p:attrNameLst>
                                      </p:cBhvr>
                                      <p:to>
                                        <p:strVal val="visible"/>
                                      </p:to>
                                    </p:set>
                                    <p:anim calcmode="lin" valueType="num">
                                      <p:cBhvr additive="base">
                                        <p:cTn id="21" dur="500" fill="hold"/>
                                        <p:tgtEl>
                                          <p:spTgt spid="98">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8">
                                            <p:txEl>
                                              <p:pRg st="2" end="2"/>
                                            </p:txEl>
                                          </p:spTgt>
                                        </p:tgtEl>
                                        <p:attrNameLst>
                                          <p:attrName>style.visibility</p:attrName>
                                        </p:attrNameLst>
                                      </p:cBhvr>
                                      <p:to>
                                        <p:strVal val="visible"/>
                                      </p:to>
                                    </p:set>
                                    <p:anim calcmode="lin" valueType="num">
                                      <p:cBhvr additive="base">
                                        <p:cTn id="27" dur="500" fill="hold"/>
                                        <p:tgtEl>
                                          <p:spTgt spid="98">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down)">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ppt_x"/>
                                          </p:val>
                                        </p:tav>
                                        <p:tav tm="100000">
                                          <p:val>
                                            <p:strVal val="#ppt_x"/>
                                          </p:val>
                                        </p:tav>
                                      </p:tavLst>
                                    </p:anim>
                                    <p:anim calcmode="lin" valueType="num">
                                      <p:cBhvr additive="base">
                                        <p:cTn id="3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ppt_x"/>
                                          </p:val>
                                        </p:tav>
                                        <p:tav tm="100000">
                                          <p:val>
                                            <p:strVal val="#ppt_x"/>
                                          </p:val>
                                        </p:tav>
                                      </p:tavLst>
                                    </p:anim>
                                    <p:anim calcmode="lin" valueType="num">
                                      <p:cBhvr additive="base">
                                        <p:cTn id="4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ppt_x"/>
                                          </p:val>
                                        </p:tav>
                                        <p:tav tm="100000">
                                          <p:val>
                                            <p:strVal val="#ppt_x"/>
                                          </p:val>
                                        </p:tav>
                                      </p:tavLst>
                                    </p:anim>
                                    <p:anim calcmode="lin" valueType="num">
                                      <p:cBhvr additive="base">
                                        <p:cTn id="5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build="p"/>
      <p:bldP spid="2"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5" name="Google Shape;75;p13"/>
          <p:cNvSpPr txBox="1">
            <a:spLocks noGrp="1"/>
          </p:cNvSpPr>
          <p:nvPr>
            <p:ph type="title"/>
          </p:nvPr>
        </p:nvSpPr>
        <p:spPr>
          <a:xfrm>
            <a:off x="172964" y="204394"/>
            <a:ext cx="3140391" cy="50561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dirty="0" smtClean="0">
                <a:solidFill>
                  <a:srgbClr val="FF0000"/>
                </a:solidFill>
                <a:latin typeface="Times New Roman" panose="02020603050405020304" pitchFamily="18" charset="0"/>
                <a:cs typeface="Times New Roman" panose="02020603050405020304" pitchFamily="18" charset="0"/>
              </a:rPr>
              <a:t>Thành viên nhóm</a:t>
            </a:r>
            <a:endParaRPr sz="2500" dirty="0">
              <a:solidFill>
                <a:srgbClr val="FF0000"/>
              </a:solidFill>
              <a:latin typeface="Times New Roman" panose="02020603050405020304" pitchFamily="18" charset="0"/>
              <a:cs typeface="Times New Roman" panose="02020603050405020304" pitchFamily="18" charset="0"/>
            </a:endParaRPr>
          </a:p>
        </p:txBody>
      </p:sp>
      <p:sp>
        <p:nvSpPr>
          <p:cNvPr id="77" name="Google Shape;77;p13"/>
          <p:cNvSpPr txBox="1"/>
          <p:nvPr/>
        </p:nvSpPr>
        <p:spPr>
          <a:xfrm>
            <a:off x="6457311" y="3410174"/>
            <a:ext cx="2495773" cy="815765"/>
          </a:xfrm>
          <a:prstGeom prst="rect">
            <a:avLst/>
          </a:prstGeom>
          <a:noFill/>
          <a:ln>
            <a:noFill/>
          </a:ln>
        </p:spPr>
        <p:txBody>
          <a:bodyPr spcFirstLastPara="1" wrap="square" lIns="91425" tIns="91425" rIns="91425" bIns="91425" anchor="t" anchorCtr="0">
            <a:noAutofit/>
          </a:bodyPr>
          <a:lstStyle/>
          <a:p>
            <a:pPr lvl="0">
              <a:spcBef>
                <a:spcPts val="600"/>
              </a:spcBef>
            </a:pPr>
            <a:r>
              <a:rPr lang="en-US" sz="2000" dirty="0" err="1" smtClean="0">
                <a:solidFill>
                  <a:srgbClr val="330FCB"/>
                </a:solidFill>
                <a:latin typeface="Times New Roman" panose="02020603050405020304" pitchFamily="18" charset="0"/>
                <a:ea typeface="Roboto Slab" panose="020B0604020202020204" charset="0"/>
                <a:cs typeface="Times New Roman" panose="02020603050405020304" pitchFamily="18" charset="0"/>
                <a:sym typeface="Source Sans Pro"/>
              </a:rPr>
              <a:t>Nguyễn</a:t>
            </a:r>
            <a:r>
              <a:rPr lang="en-US" sz="2000" dirty="0" smtClean="0">
                <a:solidFill>
                  <a:srgbClr val="330FCB"/>
                </a:solidFill>
                <a:latin typeface="Times New Roman" panose="02020603050405020304" pitchFamily="18" charset="0"/>
                <a:ea typeface="Roboto Slab" panose="020B0604020202020204" charset="0"/>
                <a:cs typeface="Times New Roman" panose="02020603050405020304" pitchFamily="18" charset="0"/>
                <a:sym typeface="Source Sans Pro"/>
              </a:rPr>
              <a:t> </a:t>
            </a:r>
            <a:r>
              <a:rPr lang="en-US" sz="2000" dirty="0" err="1" smtClean="0">
                <a:solidFill>
                  <a:srgbClr val="330FCB"/>
                </a:solidFill>
                <a:latin typeface="Times New Roman" panose="02020603050405020304" pitchFamily="18" charset="0"/>
                <a:ea typeface="Roboto Slab" panose="020B0604020202020204" charset="0"/>
                <a:cs typeface="Times New Roman" panose="02020603050405020304" pitchFamily="18" charset="0"/>
                <a:sym typeface="Source Sans Pro"/>
              </a:rPr>
              <a:t>Hoàng</a:t>
            </a:r>
            <a:r>
              <a:rPr lang="en-US" sz="2000" dirty="0" smtClean="0">
                <a:solidFill>
                  <a:srgbClr val="330FCB"/>
                </a:solidFill>
                <a:latin typeface="Times New Roman" panose="02020603050405020304" pitchFamily="18" charset="0"/>
                <a:ea typeface="Roboto Slab" panose="020B0604020202020204" charset="0"/>
                <a:cs typeface="Times New Roman" panose="02020603050405020304" pitchFamily="18" charset="0"/>
                <a:sym typeface="Source Sans Pro"/>
              </a:rPr>
              <a:t> </a:t>
            </a:r>
            <a:r>
              <a:rPr lang="en-US" sz="2000" dirty="0">
                <a:solidFill>
                  <a:srgbClr val="330FCB"/>
                </a:solidFill>
                <a:latin typeface="Times New Roman" panose="02020603050405020304" pitchFamily="18" charset="0"/>
                <a:ea typeface="Source Sans Pro"/>
                <a:cs typeface="Times New Roman" panose="02020603050405020304" pitchFamily="18" charset="0"/>
                <a:sym typeface="Source Sans Pro"/>
              </a:rPr>
              <a:t>	 </a:t>
            </a:r>
            <a:r>
              <a:rPr lang="en-US" sz="2000" dirty="0" smtClean="0">
                <a:solidFill>
                  <a:srgbClr val="330FCB"/>
                </a:solidFill>
                <a:latin typeface="Times New Roman" panose="02020603050405020304" pitchFamily="18" charset="0"/>
                <a:ea typeface="Source Sans Pro"/>
                <a:cs typeface="Times New Roman" panose="02020603050405020304" pitchFamily="18" charset="0"/>
                <a:sym typeface="Source Sans Pro"/>
              </a:rPr>
              <a:t>     </a:t>
            </a:r>
            <a:r>
              <a:rPr lang="en-US" sz="2000" dirty="0" smtClean="0">
                <a:solidFill>
                  <a:srgbClr val="330FCB"/>
                </a:solidFill>
                <a:latin typeface="Times New Roman" panose="02020603050405020304" pitchFamily="18" charset="0"/>
                <a:ea typeface="Roboto Slab" panose="020B0604020202020204" charset="0"/>
                <a:cs typeface="Times New Roman" panose="02020603050405020304" pitchFamily="18" charset="0"/>
                <a:sym typeface="Source Sans Pro"/>
              </a:rPr>
              <a:t>Phong_48.01.104.106</a:t>
            </a:r>
            <a:endParaRPr sz="2000" dirty="0">
              <a:solidFill>
                <a:srgbClr val="330FCB"/>
              </a:solidFill>
              <a:latin typeface="Times New Roman" panose="02020603050405020304" pitchFamily="18" charset="0"/>
              <a:ea typeface="Source Sans Pro"/>
              <a:cs typeface="Times New Roman" panose="02020603050405020304" pitchFamily="18" charset="0"/>
              <a:sym typeface="Source Sans Pro"/>
            </a:endParaRPr>
          </a:p>
        </p:txBody>
      </p:sp>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77" y="3082415"/>
            <a:ext cx="1696616" cy="16674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877" y="1054849"/>
            <a:ext cx="1696616" cy="168272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p:cNvSpPr txBox="1"/>
          <p:nvPr/>
        </p:nvSpPr>
        <p:spPr>
          <a:xfrm>
            <a:off x="2334409" y="1288300"/>
            <a:ext cx="2388197" cy="1231106"/>
          </a:xfrm>
          <a:prstGeom prst="rect">
            <a:avLst/>
          </a:prstGeom>
          <a:noFill/>
        </p:spPr>
        <p:txBody>
          <a:bodyPr wrap="square" rtlCol="0">
            <a:spAutoFit/>
          </a:bodyPr>
          <a:lstStyle/>
          <a:p>
            <a:pPr lvl="0"/>
            <a:r>
              <a:rPr lang="en-US" sz="2000" dirty="0" err="1">
                <a:solidFill>
                  <a:srgbClr val="330FCB"/>
                </a:solidFill>
                <a:latin typeface="Times New Roman" panose="02020603050405020304" pitchFamily="18" charset="0"/>
                <a:ea typeface="Roboto Slab" panose="020B0604020202020204" charset="0"/>
                <a:cs typeface="Times New Roman" panose="02020603050405020304" pitchFamily="18" charset="0"/>
                <a:sym typeface="Source Sans Pro"/>
              </a:rPr>
              <a:t>Nguyễn</a:t>
            </a:r>
            <a:r>
              <a:rPr lang="en-US" sz="2000" dirty="0">
                <a:solidFill>
                  <a:srgbClr val="330FCB"/>
                </a:solidFill>
                <a:latin typeface="Times New Roman" panose="02020603050405020304" pitchFamily="18" charset="0"/>
                <a:ea typeface="Roboto Slab" panose="020B0604020202020204" charset="0"/>
                <a:cs typeface="Times New Roman" panose="02020603050405020304" pitchFamily="18" charset="0"/>
                <a:sym typeface="Source Sans Pro"/>
              </a:rPr>
              <a:t> </a:t>
            </a:r>
            <a:r>
              <a:rPr lang="en-US" sz="2000" dirty="0" err="1">
                <a:solidFill>
                  <a:srgbClr val="330FCB"/>
                </a:solidFill>
                <a:latin typeface="Times New Roman" panose="02020603050405020304" pitchFamily="18" charset="0"/>
                <a:ea typeface="Roboto Slab" panose="020B0604020202020204" charset="0"/>
                <a:cs typeface="Times New Roman" panose="02020603050405020304" pitchFamily="18" charset="0"/>
                <a:sym typeface="Source Sans Pro"/>
              </a:rPr>
              <a:t>Võ</a:t>
            </a:r>
            <a:r>
              <a:rPr lang="en-US" sz="2000" dirty="0">
                <a:solidFill>
                  <a:srgbClr val="330FCB"/>
                </a:solidFill>
                <a:latin typeface="Times New Roman" panose="02020603050405020304" pitchFamily="18" charset="0"/>
                <a:ea typeface="Roboto Slab" panose="020B0604020202020204" charset="0"/>
                <a:cs typeface="Times New Roman" panose="02020603050405020304" pitchFamily="18" charset="0"/>
                <a:sym typeface="Source Sans Pro"/>
              </a:rPr>
              <a:t> Minh Duy_48.01.104.035 (</a:t>
            </a:r>
            <a:r>
              <a:rPr lang="en-US" sz="2000" dirty="0" err="1">
                <a:solidFill>
                  <a:srgbClr val="330FCB"/>
                </a:solidFill>
                <a:latin typeface="Times New Roman" panose="02020603050405020304" pitchFamily="18" charset="0"/>
                <a:ea typeface="Roboto Slab" panose="020B0604020202020204" charset="0"/>
                <a:cs typeface="Times New Roman" panose="02020603050405020304" pitchFamily="18" charset="0"/>
                <a:sym typeface="Source Sans Pro"/>
              </a:rPr>
              <a:t>Nhóm</a:t>
            </a:r>
            <a:r>
              <a:rPr lang="en-US" sz="2000" dirty="0">
                <a:solidFill>
                  <a:srgbClr val="330FCB"/>
                </a:solidFill>
                <a:latin typeface="Times New Roman" panose="02020603050405020304" pitchFamily="18" charset="0"/>
                <a:ea typeface="Roboto Slab" panose="020B0604020202020204" charset="0"/>
                <a:cs typeface="Times New Roman" panose="02020603050405020304" pitchFamily="18" charset="0"/>
                <a:sym typeface="Source Sans Pro"/>
              </a:rPr>
              <a:t> </a:t>
            </a:r>
            <a:r>
              <a:rPr lang="en-US" sz="2000" dirty="0" err="1">
                <a:solidFill>
                  <a:srgbClr val="330FCB"/>
                </a:solidFill>
                <a:latin typeface="Times New Roman" panose="02020603050405020304" pitchFamily="18" charset="0"/>
                <a:ea typeface="Roboto Slab" panose="020B0604020202020204" charset="0"/>
                <a:cs typeface="Times New Roman" panose="02020603050405020304" pitchFamily="18" charset="0"/>
                <a:sym typeface="Source Sans Pro"/>
              </a:rPr>
              <a:t>trưởng</a:t>
            </a:r>
            <a:r>
              <a:rPr lang="en-US" sz="2000" dirty="0">
                <a:solidFill>
                  <a:srgbClr val="330FCB"/>
                </a:solidFill>
                <a:latin typeface="Times New Roman" panose="02020603050405020304" pitchFamily="18" charset="0"/>
                <a:ea typeface="Roboto Slab" panose="020B0604020202020204" charset="0"/>
                <a:cs typeface="Times New Roman" panose="02020603050405020304" pitchFamily="18" charset="0"/>
                <a:sym typeface="Source Sans Pro"/>
              </a:rPr>
              <a:t>)</a:t>
            </a:r>
          </a:p>
          <a:p>
            <a:endParaRPr lang="vi-VN" dirty="0"/>
          </a:p>
        </p:txBody>
      </p:sp>
      <p:sp>
        <p:nvSpPr>
          <p:cNvPr id="5" name="TextBox 4"/>
          <p:cNvSpPr txBox="1"/>
          <p:nvPr/>
        </p:nvSpPr>
        <p:spPr>
          <a:xfrm>
            <a:off x="2334409" y="3410174"/>
            <a:ext cx="2388197" cy="923330"/>
          </a:xfrm>
          <a:prstGeom prst="rect">
            <a:avLst/>
          </a:prstGeom>
          <a:noFill/>
        </p:spPr>
        <p:txBody>
          <a:bodyPr wrap="square" rtlCol="0">
            <a:spAutoFit/>
          </a:bodyPr>
          <a:lstStyle/>
          <a:p>
            <a:pPr lvl="0"/>
            <a:r>
              <a:rPr lang="en-US" sz="2000" dirty="0" err="1">
                <a:solidFill>
                  <a:srgbClr val="330FCB"/>
                </a:solidFill>
                <a:latin typeface="Times New Roman" panose="02020603050405020304" pitchFamily="18" charset="0"/>
                <a:ea typeface="Roboto Slab" panose="020B0604020202020204" charset="0"/>
                <a:cs typeface="Times New Roman" panose="02020603050405020304" pitchFamily="18" charset="0"/>
                <a:sym typeface="Source Sans Pro"/>
              </a:rPr>
              <a:t>Lầu</a:t>
            </a:r>
            <a:r>
              <a:rPr lang="en-US" sz="2000" dirty="0">
                <a:solidFill>
                  <a:srgbClr val="330FCB"/>
                </a:solidFill>
                <a:latin typeface="Times New Roman" panose="02020603050405020304" pitchFamily="18" charset="0"/>
                <a:ea typeface="Roboto Slab" panose="020B0604020202020204" charset="0"/>
                <a:cs typeface="Times New Roman" panose="02020603050405020304" pitchFamily="18" charset="0"/>
                <a:sym typeface="Source Sans Pro"/>
              </a:rPr>
              <a:t> Minh Tâm_48.01.104.118 </a:t>
            </a:r>
          </a:p>
          <a:p>
            <a:endParaRPr lang="vi-VN" dirty="0"/>
          </a:p>
        </p:txBody>
      </p:sp>
      <p:sp>
        <p:nvSpPr>
          <p:cNvPr id="7" name="TextBox 6"/>
          <p:cNvSpPr txBox="1"/>
          <p:nvPr/>
        </p:nvSpPr>
        <p:spPr>
          <a:xfrm>
            <a:off x="6419222" y="1442188"/>
            <a:ext cx="2240312" cy="923330"/>
          </a:xfrm>
          <a:prstGeom prst="rect">
            <a:avLst/>
          </a:prstGeom>
          <a:noFill/>
        </p:spPr>
        <p:txBody>
          <a:bodyPr wrap="square" rtlCol="0">
            <a:spAutoFit/>
          </a:bodyPr>
          <a:lstStyle/>
          <a:p>
            <a:pPr lvl="0"/>
            <a:r>
              <a:rPr lang="en-US" sz="2000" dirty="0" err="1">
                <a:solidFill>
                  <a:srgbClr val="330FCB"/>
                </a:solidFill>
                <a:latin typeface="Times New Roman" panose="02020603050405020304" pitchFamily="18" charset="0"/>
                <a:ea typeface="Roboto Slab" panose="020B0604020202020204" charset="0"/>
                <a:cs typeface="Times New Roman" panose="02020603050405020304" pitchFamily="18" charset="0"/>
                <a:sym typeface="Source Sans Pro"/>
              </a:rPr>
              <a:t>Nguyễn</a:t>
            </a:r>
            <a:r>
              <a:rPr lang="en-US" sz="2000" dirty="0">
                <a:solidFill>
                  <a:srgbClr val="330FCB"/>
                </a:solidFill>
                <a:latin typeface="Times New Roman" panose="02020603050405020304" pitchFamily="18" charset="0"/>
                <a:ea typeface="Roboto Slab" panose="020B0604020202020204" charset="0"/>
                <a:cs typeface="Times New Roman" panose="02020603050405020304" pitchFamily="18" charset="0"/>
                <a:sym typeface="Source Sans Pro"/>
              </a:rPr>
              <a:t> </a:t>
            </a:r>
            <a:r>
              <a:rPr lang="en-US" sz="2000" dirty="0" err="1">
                <a:solidFill>
                  <a:srgbClr val="330FCB"/>
                </a:solidFill>
                <a:latin typeface="Times New Roman" panose="02020603050405020304" pitchFamily="18" charset="0"/>
                <a:ea typeface="Roboto Slab" panose="020B0604020202020204" charset="0"/>
                <a:cs typeface="Times New Roman" panose="02020603050405020304" pitchFamily="18" charset="0"/>
                <a:sym typeface="Source Sans Pro"/>
              </a:rPr>
              <a:t>Trần</a:t>
            </a:r>
            <a:r>
              <a:rPr lang="en-US" sz="2000" dirty="0">
                <a:solidFill>
                  <a:srgbClr val="330FCB"/>
                </a:solidFill>
                <a:latin typeface="Times New Roman" panose="02020603050405020304" pitchFamily="18" charset="0"/>
                <a:ea typeface="Roboto Slab" panose="020B0604020202020204" charset="0"/>
                <a:cs typeface="Times New Roman" panose="02020603050405020304" pitchFamily="18" charset="0"/>
                <a:sym typeface="Source Sans Pro"/>
              </a:rPr>
              <a:t> </a:t>
            </a:r>
            <a:r>
              <a:rPr lang="en-US" sz="2000" dirty="0" err="1">
                <a:solidFill>
                  <a:srgbClr val="330FCB"/>
                </a:solidFill>
                <a:latin typeface="Times New Roman" panose="02020603050405020304" pitchFamily="18" charset="0"/>
                <a:ea typeface="Roboto Slab" panose="020B0604020202020204" charset="0"/>
                <a:cs typeface="Times New Roman" panose="02020603050405020304" pitchFamily="18" charset="0"/>
                <a:sym typeface="Source Sans Pro"/>
              </a:rPr>
              <a:t>Gia</a:t>
            </a:r>
            <a:r>
              <a:rPr lang="en-US" sz="2000" dirty="0">
                <a:solidFill>
                  <a:srgbClr val="330FCB"/>
                </a:solidFill>
                <a:latin typeface="Times New Roman" panose="02020603050405020304" pitchFamily="18" charset="0"/>
                <a:ea typeface="Roboto Slab" panose="020B0604020202020204" charset="0"/>
                <a:cs typeface="Times New Roman" panose="02020603050405020304" pitchFamily="18" charset="0"/>
                <a:sym typeface="Source Sans Pro"/>
              </a:rPr>
              <a:t> Huy_48.01.104.059</a:t>
            </a:r>
          </a:p>
          <a:p>
            <a:endParaRPr lang="vi-VN" dirty="0"/>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2606" y="1054850"/>
            <a:ext cx="1734704" cy="168272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2606" y="3124909"/>
            <a:ext cx="1734704" cy="16249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par>
                                <p:cTn id="13" presetID="21" presetClass="entr" presetSubtype="1"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heel(1)">
                                      <p:cBhvr>
                                        <p:cTn id="15" dur="2000"/>
                                        <p:tgtEl>
                                          <p:spTgt spid="2"/>
                                        </p:tgtEl>
                                      </p:cBhvr>
                                    </p:animEffect>
                                  </p:childTnLst>
                                </p:cTn>
                              </p:par>
                              <p:par>
                                <p:cTn id="16" presetID="21" presetClass="entr" presetSubtype="1"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heel(1)">
                                      <p:cBhvr>
                                        <p:cTn id="18" dur="2000"/>
                                        <p:tgtEl>
                                          <p:spTgt spid="10"/>
                                        </p:tgtEl>
                                      </p:cBhvr>
                                    </p:animEffect>
                                  </p:childTnLst>
                                </p:cTn>
                              </p:par>
                              <p:par>
                                <p:cTn id="19" presetID="21" presetClass="entr" presetSubtype="1"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20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fade">
                                      <p:cBhvr>
                                        <p:cTn id="41" dur="1000"/>
                                        <p:tgtEl>
                                          <p:spTgt spid="77"/>
                                        </p:tgtEl>
                                      </p:cBhvr>
                                    </p:animEffect>
                                    <p:anim calcmode="lin" valueType="num">
                                      <p:cBhvr>
                                        <p:cTn id="42" dur="1000" fill="hold"/>
                                        <p:tgtEl>
                                          <p:spTgt spid="77"/>
                                        </p:tgtEl>
                                        <p:attrNameLst>
                                          <p:attrName>ppt_x</p:attrName>
                                        </p:attrNameLst>
                                      </p:cBhvr>
                                      <p:tavLst>
                                        <p:tav tm="0">
                                          <p:val>
                                            <p:strVal val="#ppt_x"/>
                                          </p:val>
                                        </p:tav>
                                        <p:tav tm="100000">
                                          <p:val>
                                            <p:strVal val="#ppt_x"/>
                                          </p:val>
                                        </p:tav>
                                      </p:tavLst>
                                    </p:anim>
                                    <p:anim calcmode="lin" valueType="num">
                                      <p:cBhvr>
                                        <p:cTn id="43"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7" grpId="0"/>
      <p:bldP spid="4" grpId="0"/>
      <p:bldP spid="5"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68637" y="157488"/>
            <a:ext cx="4530685" cy="83793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solidFill>
                  <a:schemeClr val="bg2"/>
                </a:solidFill>
              </a:rPr>
              <a:t>b</a:t>
            </a:r>
            <a:r>
              <a:rPr lang="en-US" sz="4000" dirty="0" smtClean="0">
                <a:solidFill>
                  <a:schemeClr val="bg2"/>
                </a:solidFill>
              </a:rPr>
              <a:t>. </a:t>
            </a:r>
            <a:r>
              <a:rPr lang="en-US" sz="4000" dirty="0" smtClean="0">
                <a:solidFill>
                  <a:schemeClr val="bg2"/>
                </a:solidFill>
                <a:latin typeface="Times New Roman" panose="02020603050405020304" pitchFamily="18" charset="0"/>
                <a:cs typeface="Times New Roman" panose="02020603050405020304" pitchFamily="18" charset="0"/>
              </a:rPr>
              <a:t>Body</a:t>
            </a:r>
            <a:endParaRPr sz="4000" dirty="0">
              <a:solidFill>
                <a:schemeClr val="bg2"/>
              </a:solidFill>
              <a:latin typeface="Times New Roman" panose="02020603050405020304" pitchFamily="18" charset="0"/>
              <a:cs typeface="Times New Roman" panose="02020603050405020304" pitchFamily="18" charset="0"/>
            </a:endParaRPr>
          </a:p>
        </p:txBody>
      </p:sp>
      <p:sp>
        <p:nvSpPr>
          <p:cNvPr id="98" name="Google Shape;98;p15"/>
          <p:cNvSpPr txBox="1">
            <a:spLocks noGrp="1"/>
          </p:cNvSpPr>
          <p:nvPr>
            <p:ph type="subTitle" idx="1"/>
          </p:nvPr>
        </p:nvSpPr>
        <p:spPr>
          <a:xfrm>
            <a:off x="0" y="801757"/>
            <a:ext cx="8784447" cy="1696277"/>
          </a:xfrm>
          <a:prstGeom prst="rect">
            <a:avLst/>
          </a:prstGeom>
        </p:spPr>
        <p:txBody>
          <a:bodyPr spcFirstLastPara="1" wrap="square" lIns="91425" tIns="91425" rIns="91425" bIns="91425" anchor="t" anchorCtr="0">
            <a:noAutofit/>
          </a:bodyPr>
          <a:lstStyle/>
          <a:p>
            <a:pPr fontAlgn="base"/>
            <a:r>
              <a:rPr lang="en-US" sz="2000" dirty="0" smtClean="0">
                <a:latin typeface="Times New Roman" panose="02020603050405020304" pitchFamily="18" charset="0"/>
                <a:cs typeface="Times New Roman" panose="02020603050405020304" pitchFamily="18" charset="0"/>
              </a:rPr>
              <a:t>-</a:t>
            </a:r>
            <a:r>
              <a:rPr lang="en-US" sz="2000" dirty="0" err="1" smtClean="0">
                <a:latin typeface="Times New Roman" panose="02020603050405020304" pitchFamily="18" charset="0"/>
                <a:cs typeface="Times New Roman" panose="02020603050405020304" pitchFamily="18" charset="0"/>
              </a:rPr>
              <a:t>Phần</a:t>
            </a:r>
            <a:r>
              <a:rPr lang="en-US" sz="2000" dirty="0" smtClean="0">
                <a:latin typeface="Times New Roman" panose="02020603050405020304" pitchFamily="18" charset="0"/>
                <a:cs typeface="Times New Roman" panose="02020603050405020304" pitchFamily="18" charset="0"/>
              </a:rPr>
              <a:t> body </a:t>
            </a:r>
            <a:r>
              <a:rPr lang="en-US" sz="2000" dirty="0" err="1" smtClean="0">
                <a:latin typeface="Times New Roman" panose="02020603050405020304" pitchFamily="18" charset="0"/>
                <a:cs typeface="Times New Roman" panose="02020603050405020304" pitchFamily="18" charset="0"/>
              </a:rPr>
              <a:t>gồm</a:t>
            </a:r>
            <a:r>
              <a:rPr lang="en-US" sz="2000" dirty="0" smtClean="0">
                <a:latin typeface="Times New Roman" panose="02020603050405020304" pitchFamily="18" charset="0"/>
                <a:cs typeface="Times New Roman" panose="02020603050405020304" pitchFamily="18" charset="0"/>
              </a:rPr>
              <a:t>:</a:t>
            </a:r>
          </a:p>
          <a:p>
            <a:pPr fontAlgn="base"/>
            <a:r>
              <a:rPr lang="en-US" sz="2000" dirty="0" smtClean="0">
                <a:latin typeface="Times New Roman" panose="02020603050405020304" pitchFamily="18" charset="0"/>
                <a:cs typeface="Times New Roman" panose="02020603050405020304" pitchFamily="18" charset="0"/>
              </a:rPr>
              <a:t>+</a:t>
            </a:r>
            <a:r>
              <a:rPr lang="vi-VN" sz="2000" dirty="0" smtClean="0">
                <a:latin typeface="+mj-lt"/>
              </a:rPr>
              <a:t>Thanh </a:t>
            </a:r>
            <a:r>
              <a:rPr lang="vi-VN" sz="2000" dirty="0">
                <a:latin typeface="+mj-lt"/>
              </a:rPr>
              <a:t>điều hướng trang đôi (double navigation) </a:t>
            </a:r>
          </a:p>
          <a:p>
            <a:pPr fontAlgn="base"/>
            <a:r>
              <a:rPr lang="vi-VN" sz="2000" dirty="0">
                <a:latin typeface="+mj-lt"/>
              </a:rPr>
              <a:t>+ Lịch sự kiện gồm: Bảng sự kiện và sự kiện sắp diễn ra </a:t>
            </a:r>
          </a:p>
          <a:p>
            <a:pPr fontAlgn="base"/>
            <a:r>
              <a:rPr lang="vi-VN" sz="2000" dirty="0">
                <a:latin typeface="+mj-lt"/>
              </a:rPr>
              <a:t>+ Tin tức mới nhất </a:t>
            </a:r>
          </a:p>
          <a:p>
            <a:pPr fontAlgn="base"/>
            <a:r>
              <a:rPr lang="vi-VN" sz="2000" dirty="0">
                <a:latin typeface="+mj-lt"/>
              </a:rPr>
              <a:t>+ Timeline theo chiều dọc (vertical timeline) </a:t>
            </a:r>
          </a:p>
          <a:p>
            <a:pPr marL="0" lvl="0" indent="0"/>
            <a:endParaRPr lang="en-US" sz="1500" dirty="0" smtClean="0">
              <a:latin typeface="Times New Roman" panose="02020603050405020304" pitchFamily="18" charset="0"/>
              <a:cs typeface="Times New Roman" panose="02020603050405020304" pitchFamily="18" charset="0"/>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313" y="2544417"/>
            <a:ext cx="4799183" cy="2448520"/>
          </a:xfrm>
          <a:prstGeom prst="rect">
            <a:avLst/>
          </a:prstGeom>
        </p:spPr>
      </p:pic>
      <p:sp>
        <p:nvSpPr>
          <p:cNvPr id="5" name="TextBox 4"/>
          <p:cNvSpPr txBox="1"/>
          <p:nvPr/>
        </p:nvSpPr>
        <p:spPr>
          <a:xfrm>
            <a:off x="5352134" y="2645292"/>
            <a:ext cx="3432313" cy="2246769"/>
          </a:xfrm>
          <a:prstGeom prst="rect">
            <a:avLst/>
          </a:prstGeom>
          <a:noFill/>
        </p:spPr>
        <p:txBody>
          <a:bodyPr wrap="square" rtlCol="0">
            <a:spAutoFit/>
          </a:bodyPr>
          <a:lstStyle/>
          <a:p>
            <a:pPr fontAlgn="base"/>
            <a:r>
              <a:rPr lang="vi-VN" sz="2000" dirty="0">
                <a:solidFill>
                  <a:schemeClr val="accent3"/>
                </a:solidFill>
                <a:latin typeface="+mj-lt"/>
              </a:rPr>
              <a:t>Dưới bảng sự là thanh cuộn ảnh ngang, có thể điều chỉnh thủ công bằng cách nhấn vào cục 3 chấm ở dưới. </a:t>
            </a:r>
          </a:p>
          <a:p>
            <a:pPr fontAlgn="base"/>
            <a:r>
              <a:rPr lang="vi-VN" sz="2000" dirty="0">
                <a:solidFill>
                  <a:schemeClr val="accent3"/>
                </a:solidFill>
                <a:latin typeface="+mj-lt"/>
              </a:rPr>
              <a:t>+ Bên tay phải của bảng sự kiện là bảng sự kiện sắp diễn ra. </a:t>
            </a:r>
          </a:p>
        </p:txBody>
      </p:sp>
    </p:spTree>
    <p:extLst>
      <p:ext uri="{BB962C8B-B14F-4D97-AF65-F5344CB8AC3E}">
        <p14:creationId xmlns:p14="http://schemas.microsoft.com/office/powerpoint/2010/main" val="294067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1000" fill="hold"/>
                                        <p:tgtEl>
                                          <p:spTgt spid="97"/>
                                        </p:tgtEl>
                                        <p:attrNameLst>
                                          <p:attrName>ppt_w</p:attrName>
                                        </p:attrNameLst>
                                      </p:cBhvr>
                                      <p:tavLst>
                                        <p:tav tm="0">
                                          <p:val>
                                            <p:fltVal val="0"/>
                                          </p:val>
                                        </p:tav>
                                        <p:tav tm="100000">
                                          <p:val>
                                            <p:strVal val="#ppt_w"/>
                                          </p:val>
                                        </p:tav>
                                      </p:tavLst>
                                    </p:anim>
                                    <p:anim calcmode="lin" valueType="num">
                                      <p:cBhvr>
                                        <p:cTn id="8" dur="1000" fill="hold"/>
                                        <p:tgtEl>
                                          <p:spTgt spid="97"/>
                                        </p:tgtEl>
                                        <p:attrNameLst>
                                          <p:attrName>ppt_h</p:attrName>
                                        </p:attrNameLst>
                                      </p:cBhvr>
                                      <p:tavLst>
                                        <p:tav tm="0">
                                          <p:val>
                                            <p:fltVal val="0"/>
                                          </p:val>
                                        </p:tav>
                                        <p:tav tm="100000">
                                          <p:val>
                                            <p:strVal val="#ppt_h"/>
                                          </p:val>
                                        </p:tav>
                                      </p:tavLst>
                                    </p:anim>
                                    <p:anim calcmode="lin" valueType="num">
                                      <p:cBhvr>
                                        <p:cTn id="9" dur="1000" fill="hold"/>
                                        <p:tgtEl>
                                          <p:spTgt spid="97"/>
                                        </p:tgtEl>
                                        <p:attrNameLst>
                                          <p:attrName>style.rotation</p:attrName>
                                        </p:attrNameLst>
                                      </p:cBhvr>
                                      <p:tavLst>
                                        <p:tav tm="0">
                                          <p:val>
                                            <p:fltVal val="90"/>
                                          </p:val>
                                        </p:tav>
                                        <p:tav tm="100000">
                                          <p:val>
                                            <p:fltVal val="0"/>
                                          </p:val>
                                        </p:tav>
                                      </p:tavLst>
                                    </p:anim>
                                    <p:animEffect transition="in" filter="fade">
                                      <p:cBhvr>
                                        <p:cTn id="10" dur="1000"/>
                                        <p:tgtEl>
                                          <p:spTgt spid="9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8">
                                            <p:txEl>
                                              <p:pRg st="0" end="0"/>
                                            </p:txEl>
                                          </p:spTgt>
                                        </p:tgtEl>
                                        <p:attrNameLst>
                                          <p:attrName>style.visibility</p:attrName>
                                        </p:attrNameLst>
                                      </p:cBhvr>
                                      <p:to>
                                        <p:strVal val="visible"/>
                                      </p:to>
                                    </p:set>
                                    <p:animEffect transition="in" filter="fade">
                                      <p:cBhvr>
                                        <p:cTn id="15" dur="500"/>
                                        <p:tgtEl>
                                          <p:spTgt spid="9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8">
                                            <p:txEl>
                                              <p:pRg st="1" end="1"/>
                                            </p:txEl>
                                          </p:spTgt>
                                        </p:tgtEl>
                                        <p:attrNameLst>
                                          <p:attrName>style.visibility</p:attrName>
                                        </p:attrNameLst>
                                      </p:cBhvr>
                                      <p:to>
                                        <p:strVal val="visible"/>
                                      </p:to>
                                    </p:set>
                                    <p:animEffect transition="in" filter="fade">
                                      <p:cBhvr>
                                        <p:cTn id="20" dur="500"/>
                                        <p:tgtEl>
                                          <p:spTgt spid="9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8">
                                            <p:txEl>
                                              <p:pRg st="2" end="2"/>
                                            </p:txEl>
                                          </p:spTgt>
                                        </p:tgtEl>
                                        <p:attrNameLst>
                                          <p:attrName>style.visibility</p:attrName>
                                        </p:attrNameLst>
                                      </p:cBhvr>
                                      <p:to>
                                        <p:strVal val="visible"/>
                                      </p:to>
                                    </p:set>
                                    <p:animEffect transition="in" filter="fade">
                                      <p:cBhvr>
                                        <p:cTn id="25" dur="500"/>
                                        <p:tgtEl>
                                          <p:spTgt spid="9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8">
                                            <p:txEl>
                                              <p:pRg st="3" end="3"/>
                                            </p:txEl>
                                          </p:spTgt>
                                        </p:tgtEl>
                                        <p:attrNameLst>
                                          <p:attrName>style.visibility</p:attrName>
                                        </p:attrNameLst>
                                      </p:cBhvr>
                                      <p:to>
                                        <p:strVal val="visible"/>
                                      </p:to>
                                    </p:set>
                                    <p:animEffect transition="in" filter="fade">
                                      <p:cBhvr>
                                        <p:cTn id="30" dur="500"/>
                                        <p:tgtEl>
                                          <p:spTgt spid="98">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8">
                                            <p:txEl>
                                              <p:pRg st="4" end="4"/>
                                            </p:txEl>
                                          </p:spTgt>
                                        </p:tgtEl>
                                        <p:attrNameLst>
                                          <p:attrName>style.visibility</p:attrName>
                                        </p:attrNameLst>
                                      </p:cBhvr>
                                      <p:to>
                                        <p:strVal val="visible"/>
                                      </p:to>
                                    </p:set>
                                    <p:animEffect transition="in" filter="fade">
                                      <p:cBhvr>
                                        <p:cTn id="35" dur="500"/>
                                        <p:tgtEl>
                                          <p:spTgt spid="98">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additive="base">
                                        <p:cTn id="40" dur="500" fill="hold"/>
                                        <p:tgtEl>
                                          <p:spTgt spid="2"/>
                                        </p:tgtEl>
                                        <p:attrNameLst>
                                          <p:attrName>ppt_x</p:attrName>
                                        </p:attrNameLst>
                                      </p:cBhvr>
                                      <p:tavLst>
                                        <p:tav tm="0">
                                          <p:val>
                                            <p:strVal val="#ppt_x"/>
                                          </p:val>
                                        </p:tav>
                                        <p:tav tm="100000">
                                          <p:val>
                                            <p:strVal val="#ppt_x"/>
                                          </p:val>
                                        </p:tav>
                                      </p:tavLst>
                                    </p:anim>
                                    <p:anim calcmode="lin" valueType="num">
                                      <p:cBhvr additive="base">
                                        <p:cTn id="4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build="p"/>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68637" y="157488"/>
            <a:ext cx="4530685" cy="83793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smtClean="0">
                <a:solidFill>
                  <a:schemeClr val="bg2"/>
                </a:solidFill>
              </a:rPr>
              <a:t>b. </a:t>
            </a:r>
            <a:r>
              <a:rPr lang="en-US" sz="4000" dirty="0" smtClean="0">
                <a:solidFill>
                  <a:schemeClr val="bg2"/>
                </a:solidFill>
                <a:latin typeface="Times New Roman" panose="02020603050405020304" pitchFamily="18" charset="0"/>
                <a:cs typeface="Times New Roman" panose="02020603050405020304" pitchFamily="18" charset="0"/>
              </a:rPr>
              <a:t>Body</a:t>
            </a:r>
            <a:endParaRPr sz="4000" dirty="0">
              <a:solidFill>
                <a:schemeClr val="bg2"/>
              </a:solidFill>
              <a:latin typeface="Times New Roman" panose="02020603050405020304" pitchFamily="18" charset="0"/>
              <a:cs typeface="Times New Roman" panose="02020603050405020304" pitchFamily="18" charset="0"/>
            </a:endParaRPr>
          </a:p>
        </p:txBody>
      </p:sp>
      <p:sp>
        <p:nvSpPr>
          <p:cNvPr id="98" name="Google Shape;98;p15"/>
          <p:cNvSpPr txBox="1">
            <a:spLocks noGrp="1"/>
          </p:cNvSpPr>
          <p:nvPr>
            <p:ph type="subTitle" idx="1"/>
          </p:nvPr>
        </p:nvSpPr>
        <p:spPr>
          <a:xfrm>
            <a:off x="0" y="801757"/>
            <a:ext cx="3737113" cy="410817"/>
          </a:xfrm>
          <a:prstGeom prst="rect">
            <a:avLst/>
          </a:prstGeom>
        </p:spPr>
        <p:txBody>
          <a:bodyPr spcFirstLastPara="1" wrap="square" lIns="91425" tIns="91425" rIns="91425" bIns="91425" anchor="t" anchorCtr="0">
            <a:noAutofit/>
          </a:bodyPr>
          <a:lstStyle/>
          <a:p>
            <a:pPr fontAlgn="base"/>
            <a:r>
              <a:rPr lang="en-US" sz="2000" dirty="0" smtClean="0">
                <a:latin typeface="Times New Roman" panose="02020603050405020304" pitchFamily="18" charset="0"/>
                <a:cs typeface="Times New Roman" panose="02020603050405020304" pitchFamily="18" charset="0"/>
              </a:rPr>
              <a:t>-</a:t>
            </a:r>
            <a:r>
              <a:rPr lang="vi-VN" sz="2000" dirty="0" smtClean="0">
                <a:latin typeface="+mj-lt"/>
              </a:rPr>
              <a:t> </a:t>
            </a:r>
            <a:r>
              <a:rPr lang="en-US" sz="2000" dirty="0" err="1" smtClean="0">
                <a:latin typeface="Times New Roman" panose="02020603050405020304" pitchFamily="18" charset="0"/>
                <a:cs typeface="Times New Roman" panose="02020603050405020304" pitchFamily="18" charset="0"/>
              </a:rPr>
              <a:t>Thanh</a:t>
            </a:r>
            <a:r>
              <a:rPr lang="en-US" sz="2000" dirty="0" smtClean="0">
                <a:latin typeface="Times New Roman" panose="02020603050405020304" pitchFamily="18" charset="0"/>
                <a:cs typeface="Times New Roman" panose="02020603050405020304" pitchFamily="18" charset="0"/>
              </a:rPr>
              <a:t> timeline: </a:t>
            </a:r>
            <a:endParaRPr lang="vi-VN" sz="2000" dirty="0" smtClean="0">
              <a:latin typeface="Times New Roman" panose="02020603050405020304" pitchFamily="18" charset="0"/>
              <a:cs typeface="Times New Roman" panose="02020603050405020304" pitchFamily="18" charset="0"/>
            </a:endParaRPr>
          </a:p>
          <a:p>
            <a:pPr marL="0" lvl="0" indent="0"/>
            <a:endParaRPr lang="en-US" sz="1500" dirty="0" smtClean="0">
              <a:latin typeface="Times New Roman" panose="02020603050405020304" pitchFamily="18" charset="0"/>
              <a:cs typeface="Times New Roman" panose="02020603050405020304" pitchFamily="18" charset="0"/>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30" y="1179994"/>
            <a:ext cx="3842127" cy="3697371"/>
          </a:xfrm>
          <a:prstGeom prst="rect">
            <a:avLst/>
          </a:prstGeom>
        </p:spPr>
      </p:pic>
      <p:sp>
        <p:nvSpPr>
          <p:cNvPr id="6" name="TextBox 5"/>
          <p:cNvSpPr txBox="1"/>
          <p:nvPr/>
        </p:nvSpPr>
        <p:spPr>
          <a:xfrm>
            <a:off x="5168348" y="576716"/>
            <a:ext cx="2882347" cy="707886"/>
          </a:xfrm>
          <a:prstGeom prst="rect">
            <a:avLst/>
          </a:prstGeom>
          <a:noFill/>
        </p:spPr>
        <p:txBody>
          <a:bodyPr wrap="square" rtlCol="0">
            <a:spAutoFit/>
          </a:bodyPr>
          <a:lstStyle/>
          <a:p>
            <a:r>
              <a:rPr lang="en-US" sz="2000" dirty="0" smtClean="0">
                <a:solidFill>
                  <a:schemeClr val="accent3"/>
                </a:solidFill>
                <a:latin typeface="Times New Roman" panose="02020603050405020304" pitchFamily="18" charset="0"/>
                <a:cs typeface="Times New Roman" panose="02020603050405020304" pitchFamily="18" charset="0"/>
              </a:rPr>
              <a:t>-</a:t>
            </a:r>
            <a:r>
              <a:rPr lang="en-US" sz="2000" dirty="0" err="1" smtClean="0">
                <a:solidFill>
                  <a:schemeClr val="accent3"/>
                </a:solidFill>
                <a:latin typeface="Times New Roman" panose="02020603050405020304" pitchFamily="18" charset="0"/>
                <a:cs typeface="Times New Roman" panose="02020603050405020304" pitchFamily="18" charset="0"/>
              </a:rPr>
              <a:t>Thanh</a:t>
            </a:r>
            <a:r>
              <a:rPr lang="en-US" sz="2000" dirty="0" smtClean="0">
                <a:solidFill>
                  <a:schemeClr val="accent3"/>
                </a:solidFill>
                <a:latin typeface="Times New Roman" panose="02020603050405020304" pitchFamily="18" charset="0"/>
                <a:cs typeface="Times New Roman" panose="02020603050405020304" pitchFamily="18" charset="0"/>
              </a:rPr>
              <a:t> time line </a:t>
            </a:r>
            <a:r>
              <a:rPr lang="en-US" sz="2000" dirty="0" err="1" smtClean="0">
                <a:solidFill>
                  <a:schemeClr val="accent3"/>
                </a:solidFill>
                <a:latin typeface="Times New Roman" panose="02020603050405020304" pitchFamily="18" charset="0"/>
                <a:cs typeface="Times New Roman" panose="02020603050405020304" pitchFamily="18" charset="0"/>
              </a:rPr>
              <a:t>với</a:t>
            </a:r>
            <a:r>
              <a:rPr lang="en-US" sz="2000" dirty="0" smtClean="0">
                <a:solidFill>
                  <a:schemeClr val="accent3"/>
                </a:solidFill>
                <a:latin typeface="Times New Roman" panose="02020603050405020304" pitchFamily="18" charset="0"/>
                <a:cs typeface="Times New Roman" panose="02020603050405020304" pitchFamily="18" charset="0"/>
              </a:rPr>
              <a:t> </a:t>
            </a:r>
            <a:r>
              <a:rPr lang="en-US" sz="2000" dirty="0" err="1" smtClean="0">
                <a:solidFill>
                  <a:schemeClr val="accent3"/>
                </a:solidFill>
                <a:latin typeface="Times New Roman" panose="02020603050405020304" pitchFamily="18" charset="0"/>
                <a:cs typeface="Times New Roman" panose="02020603050405020304" pitchFamily="18" charset="0"/>
              </a:rPr>
              <a:t>độ</a:t>
            </a:r>
            <a:r>
              <a:rPr lang="en-US" sz="2000" dirty="0" smtClean="0">
                <a:solidFill>
                  <a:schemeClr val="accent3"/>
                </a:solidFill>
                <a:latin typeface="Times New Roman" panose="02020603050405020304" pitchFamily="18" charset="0"/>
                <a:cs typeface="Times New Roman" panose="02020603050405020304" pitchFamily="18" charset="0"/>
              </a:rPr>
              <a:t> </a:t>
            </a:r>
            <a:r>
              <a:rPr lang="en-US" sz="2000" dirty="0" err="1" smtClean="0">
                <a:solidFill>
                  <a:schemeClr val="accent3"/>
                </a:solidFill>
                <a:latin typeface="Times New Roman" panose="02020603050405020304" pitchFamily="18" charset="0"/>
                <a:cs typeface="Times New Roman" panose="02020603050405020304" pitchFamily="18" charset="0"/>
              </a:rPr>
              <a:t>rộng</a:t>
            </a:r>
            <a:r>
              <a:rPr lang="en-US" sz="2000" dirty="0" smtClean="0">
                <a:solidFill>
                  <a:schemeClr val="accent3"/>
                </a:solidFill>
                <a:latin typeface="Times New Roman" panose="02020603050405020304" pitchFamily="18" charset="0"/>
                <a:cs typeface="Times New Roman" panose="02020603050405020304" pitchFamily="18" charset="0"/>
              </a:rPr>
              <a:t> </a:t>
            </a:r>
            <a:r>
              <a:rPr lang="en-US" sz="2000" dirty="0" err="1" smtClean="0">
                <a:solidFill>
                  <a:schemeClr val="accent3"/>
                </a:solidFill>
                <a:latin typeface="Times New Roman" panose="02020603050405020304" pitchFamily="18" charset="0"/>
                <a:cs typeface="Times New Roman" panose="02020603050405020304" pitchFamily="18" charset="0"/>
              </a:rPr>
              <a:t>nhỏ</a:t>
            </a:r>
            <a:r>
              <a:rPr lang="en-US" sz="2000" dirty="0" smtClean="0">
                <a:solidFill>
                  <a:schemeClr val="accent3"/>
                </a:solidFill>
                <a:latin typeface="Times New Roman" panose="02020603050405020304" pitchFamily="18" charset="0"/>
                <a:cs typeface="Times New Roman" panose="02020603050405020304" pitchFamily="18" charset="0"/>
              </a:rPr>
              <a:t> </a:t>
            </a:r>
            <a:r>
              <a:rPr lang="en-US" sz="2000" dirty="0" err="1" smtClean="0">
                <a:solidFill>
                  <a:schemeClr val="accent3"/>
                </a:solidFill>
                <a:latin typeface="Times New Roman" panose="02020603050405020304" pitchFamily="18" charset="0"/>
                <a:cs typeface="Times New Roman" panose="02020603050405020304" pitchFamily="18" charset="0"/>
              </a:rPr>
              <a:t>hơn</a:t>
            </a:r>
            <a:r>
              <a:rPr lang="en-US" sz="2000" dirty="0" smtClean="0">
                <a:solidFill>
                  <a:schemeClr val="accent3"/>
                </a:solidFill>
                <a:latin typeface="Times New Roman" panose="02020603050405020304" pitchFamily="18" charset="0"/>
                <a:cs typeface="Times New Roman" panose="02020603050405020304" pitchFamily="18" charset="0"/>
              </a:rPr>
              <a:t> 600px:</a:t>
            </a:r>
            <a:endParaRPr lang="en-US" sz="2000" dirty="0">
              <a:solidFill>
                <a:schemeClr val="accent3"/>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8348" y="1307509"/>
            <a:ext cx="2784582" cy="3569856"/>
          </a:xfrm>
          <a:prstGeom prst="rect">
            <a:avLst/>
          </a:prstGeom>
        </p:spPr>
      </p:pic>
    </p:spTree>
    <p:extLst>
      <p:ext uri="{BB962C8B-B14F-4D97-AF65-F5344CB8AC3E}">
        <p14:creationId xmlns:p14="http://schemas.microsoft.com/office/powerpoint/2010/main" val="32451766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1000" fill="hold"/>
                                        <p:tgtEl>
                                          <p:spTgt spid="97"/>
                                        </p:tgtEl>
                                        <p:attrNameLst>
                                          <p:attrName>ppt_w</p:attrName>
                                        </p:attrNameLst>
                                      </p:cBhvr>
                                      <p:tavLst>
                                        <p:tav tm="0">
                                          <p:val>
                                            <p:fltVal val="0"/>
                                          </p:val>
                                        </p:tav>
                                        <p:tav tm="100000">
                                          <p:val>
                                            <p:strVal val="#ppt_w"/>
                                          </p:val>
                                        </p:tav>
                                      </p:tavLst>
                                    </p:anim>
                                    <p:anim calcmode="lin" valueType="num">
                                      <p:cBhvr>
                                        <p:cTn id="8" dur="1000" fill="hold"/>
                                        <p:tgtEl>
                                          <p:spTgt spid="97"/>
                                        </p:tgtEl>
                                        <p:attrNameLst>
                                          <p:attrName>ppt_h</p:attrName>
                                        </p:attrNameLst>
                                      </p:cBhvr>
                                      <p:tavLst>
                                        <p:tav tm="0">
                                          <p:val>
                                            <p:fltVal val="0"/>
                                          </p:val>
                                        </p:tav>
                                        <p:tav tm="100000">
                                          <p:val>
                                            <p:strVal val="#ppt_h"/>
                                          </p:val>
                                        </p:tav>
                                      </p:tavLst>
                                    </p:anim>
                                    <p:anim calcmode="lin" valueType="num">
                                      <p:cBhvr>
                                        <p:cTn id="9" dur="1000" fill="hold"/>
                                        <p:tgtEl>
                                          <p:spTgt spid="97"/>
                                        </p:tgtEl>
                                        <p:attrNameLst>
                                          <p:attrName>style.rotation</p:attrName>
                                        </p:attrNameLst>
                                      </p:cBhvr>
                                      <p:tavLst>
                                        <p:tav tm="0">
                                          <p:val>
                                            <p:fltVal val="90"/>
                                          </p:val>
                                        </p:tav>
                                        <p:tav tm="100000">
                                          <p:val>
                                            <p:fltVal val="0"/>
                                          </p:val>
                                        </p:tav>
                                      </p:tavLst>
                                    </p:anim>
                                    <p:animEffect transition="in" filter="fade">
                                      <p:cBhvr>
                                        <p:cTn id="10" dur="1000"/>
                                        <p:tgtEl>
                                          <p:spTgt spid="9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8">
                                            <p:txEl>
                                              <p:pRg st="0" end="0"/>
                                            </p:txEl>
                                          </p:spTgt>
                                        </p:tgtEl>
                                        <p:attrNameLst>
                                          <p:attrName>style.visibility</p:attrName>
                                        </p:attrNameLst>
                                      </p:cBhvr>
                                      <p:to>
                                        <p:strVal val="visible"/>
                                      </p:to>
                                    </p:set>
                                    <p:animEffect transition="in" filter="fade">
                                      <p:cBhvr>
                                        <p:cTn id="15" dur="500"/>
                                        <p:tgtEl>
                                          <p:spTgt spid="9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build="p"/>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62620" y="243627"/>
            <a:ext cx="4530685" cy="83793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solidFill>
                  <a:schemeClr val="bg2"/>
                </a:solidFill>
              </a:rPr>
              <a:t>c</a:t>
            </a:r>
            <a:r>
              <a:rPr lang="en-US" sz="4000" dirty="0" smtClean="0">
                <a:solidFill>
                  <a:schemeClr val="bg2"/>
                </a:solidFill>
              </a:rPr>
              <a:t>. </a:t>
            </a:r>
            <a:r>
              <a:rPr lang="en-US" sz="4000" dirty="0" smtClean="0">
                <a:solidFill>
                  <a:schemeClr val="bg2"/>
                </a:solidFill>
                <a:latin typeface="Times New Roman" panose="02020603050405020304" pitchFamily="18" charset="0"/>
                <a:cs typeface="Times New Roman" panose="02020603050405020304" pitchFamily="18" charset="0"/>
              </a:rPr>
              <a:t>Footer</a:t>
            </a:r>
            <a:endParaRPr sz="4000" dirty="0">
              <a:solidFill>
                <a:schemeClr val="bg2"/>
              </a:solidFill>
              <a:latin typeface="Times New Roman" panose="02020603050405020304" pitchFamily="18" charset="0"/>
              <a:cs typeface="Times New Roman" panose="02020603050405020304" pitchFamily="18" charset="0"/>
            </a:endParaRPr>
          </a:p>
        </p:txBody>
      </p:sp>
      <p:sp>
        <p:nvSpPr>
          <p:cNvPr id="98" name="Google Shape;98;p15"/>
          <p:cNvSpPr txBox="1">
            <a:spLocks noGrp="1"/>
          </p:cNvSpPr>
          <p:nvPr>
            <p:ph type="subTitle" idx="1"/>
          </p:nvPr>
        </p:nvSpPr>
        <p:spPr>
          <a:xfrm>
            <a:off x="0" y="1081563"/>
            <a:ext cx="5373758" cy="561708"/>
          </a:xfrm>
          <a:prstGeom prst="rect">
            <a:avLst/>
          </a:prstGeom>
        </p:spPr>
        <p:txBody>
          <a:bodyPr spcFirstLastPara="1" wrap="square" lIns="91425" tIns="91425" rIns="91425" bIns="91425" anchor="t" anchorCtr="0">
            <a:noAutofit/>
          </a:bodyPr>
          <a:lstStyle/>
          <a:p>
            <a:pPr fontAlgn="base"/>
            <a:r>
              <a:rPr lang="en-US" sz="2000" dirty="0" smtClean="0">
                <a:latin typeface="Times New Roman" panose="02020603050405020304" pitchFamily="18" charset="0"/>
                <a:cs typeface="Times New Roman" panose="02020603050405020304" pitchFamily="18" charset="0"/>
              </a:rPr>
              <a:t>-</a:t>
            </a:r>
            <a:r>
              <a:rPr lang="en-US" sz="2000" dirty="0" err="1" smtClean="0">
                <a:latin typeface="Times New Roman" panose="02020603050405020304" pitchFamily="18" charset="0"/>
                <a:cs typeface="Times New Roman" panose="02020603050405020304" pitchFamily="18" charset="0"/>
              </a:rPr>
              <a:t>Phần</a:t>
            </a:r>
            <a:r>
              <a:rPr lang="en-US" sz="2000" dirty="0" smtClean="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câu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hỏi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Footer ở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giải</a:t>
            </a:r>
            <a:r>
              <a:rPr lang="en-US" sz="2000" dirty="0">
                <a:latin typeface="Times New Roman" panose="02020603050405020304" pitchFamily="18" charset="0"/>
                <a:cs typeface="Times New Roman" panose="02020603050405020304" pitchFamily="18" charset="0"/>
              </a:rPr>
              <a:t> Full </a:t>
            </a:r>
            <a:r>
              <a:rPr lang="en-US" sz="2000" dirty="0" smtClean="0">
                <a:latin typeface="Times New Roman" panose="02020603050405020304" pitchFamily="18" charset="0"/>
                <a:cs typeface="Times New Roman" panose="02020603050405020304" pitchFamily="18" charset="0"/>
              </a:rPr>
              <a:t>HD:</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20" y="1533118"/>
            <a:ext cx="6941154" cy="3535840"/>
          </a:xfrm>
          <a:prstGeom prst="rect">
            <a:avLst/>
          </a:prstGeom>
        </p:spPr>
      </p:pic>
    </p:spTree>
    <p:extLst>
      <p:ext uri="{BB962C8B-B14F-4D97-AF65-F5344CB8AC3E}">
        <p14:creationId xmlns:p14="http://schemas.microsoft.com/office/powerpoint/2010/main" val="288123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1000" fill="hold"/>
                                        <p:tgtEl>
                                          <p:spTgt spid="97"/>
                                        </p:tgtEl>
                                        <p:attrNameLst>
                                          <p:attrName>ppt_w</p:attrName>
                                        </p:attrNameLst>
                                      </p:cBhvr>
                                      <p:tavLst>
                                        <p:tav tm="0">
                                          <p:val>
                                            <p:fltVal val="0"/>
                                          </p:val>
                                        </p:tav>
                                        <p:tav tm="100000">
                                          <p:val>
                                            <p:strVal val="#ppt_w"/>
                                          </p:val>
                                        </p:tav>
                                      </p:tavLst>
                                    </p:anim>
                                    <p:anim calcmode="lin" valueType="num">
                                      <p:cBhvr>
                                        <p:cTn id="8" dur="1000" fill="hold"/>
                                        <p:tgtEl>
                                          <p:spTgt spid="97"/>
                                        </p:tgtEl>
                                        <p:attrNameLst>
                                          <p:attrName>ppt_h</p:attrName>
                                        </p:attrNameLst>
                                      </p:cBhvr>
                                      <p:tavLst>
                                        <p:tav tm="0">
                                          <p:val>
                                            <p:fltVal val="0"/>
                                          </p:val>
                                        </p:tav>
                                        <p:tav tm="100000">
                                          <p:val>
                                            <p:strVal val="#ppt_h"/>
                                          </p:val>
                                        </p:tav>
                                      </p:tavLst>
                                    </p:anim>
                                    <p:anim calcmode="lin" valueType="num">
                                      <p:cBhvr>
                                        <p:cTn id="9" dur="1000" fill="hold"/>
                                        <p:tgtEl>
                                          <p:spTgt spid="97"/>
                                        </p:tgtEl>
                                        <p:attrNameLst>
                                          <p:attrName>style.rotation</p:attrName>
                                        </p:attrNameLst>
                                      </p:cBhvr>
                                      <p:tavLst>
                                        <p:tav tm="0">
                                          <p:val>
                                            <p:fltVal val="90"/>
                                          </p:val>
                                        </p:tav>
                                        <p:tav tm="100000">
                                          <p:val>
                                            <p:fltVal val="0"/>
                                          </p:val>
                                        </p:tav>
                                      </p:tavLst>
                                    </p:anim>
                                    <p:animEffect transition="in" filter="fade">
                                      <p:cBhvr>
                                        <p:cTn id="10" dur="1000"/>
                                        <p:tgtEl>
                                          <p:spTgt spid="9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8">
                                            <p:txEl>
                                              <p:pRg st="0" end="0"/>
                                            </p:txEl>
                                          </p:spTgt>
                                        </p:tgtEl>
                                        <p:attrNameLst>
                                          <p:attrName>style.visibility</p:attrName>
                                        </p:attrNameLst>
                                      </p:cBhvr>
                                      <p:to>
                                        <p:strVal val="visible"/>
                                      </p:to>
                                    </p:set>
                                    <p:animEffect transition="in" filter="fade">
                                      <p:cBhvr>
                                        <p:cTn id="15" dur="500"/>
                                        <p:tgtEl>
                                          <p:spTgt spid="9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117" y="152400"/>
            <a:ext cx="3524250" cy="28575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7755" y="3009900"/>
            <a:ext cx="2466975" cy="2133600"/>
          </a:xfrm>
          <a:prstGeom prst="rect">
            <a:avLst/>
          </a:prstGeom>
        </p:spPr>
      </p:pic>
    </p:spTree>
    <p:extLst>
      <p:ext uri="{BB962C8B-B14F-4D97-AF65-F5344CB8AC3E}">
        <p14:creationId xmlns:p14="http://schemas.microsoft.com/office/powerpoint/2010/main" val="252799495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98033" cy="306695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067001"/>
            <a:ext cx="2498034" cy="2076450"/>
          </a:xfrm>
          <a:prstGeom prst="rect">
            <a:avLst/>
          </a:prstGeom>
        </p:spPr>
      </p:pic>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7" name="TextBox 6"/>
          <p:cNvSpPr txBox="1"/>
          <p:nvPr/>
        </p:nvSpPr>
        <p:spPr>
          <a:xfrm>
            <a:off x="390938" y="1706073"/>
            <a:ext cx="1716156" cy="1569660"/>
          </a:xfrm>
          <a:prstGeom prst="rect">
            <a:avLst/>
          </a:prstGeom>
          <a:noFill/>
        </p:spPr>
        <p:txBody>
          <a:bodyPr wrap="square" rtlCol="0">
            <a:spAutoFit/>
          </a:bodyPr>
          <a:lstStyle/>
          <a:p>
            <a:r>
              <a:rPr lang="en-US" sz="9600" dirty="0" smtClean="0">
                <a:latin typeface="Times New Roman" panose="02020603050405020304" pitchFamily="18" charset="0"/>
                <a:ea typeface="Roboto Slab" panose="020B0604020202020204" charset="0"/>
                <a:cs typeface="Times New Roman" panose="02020603050405020304" pitchFamily="18" charset="0"/>
              </a:rPr>
              <a:t>1.</a:t>
            </a:r>
            <a:endParaRPr lang="en-US" sz="9600" dirty="0">
              <a:latin typeface="Times New Roman" panose="02020603050405020304" pitchFamily="18" charset="0"/>
              <a:ea typeface="Roboto Slab" panose="020B0604020202020204" charset="0"/>
              <a:cs typeface="Times New Roman" panose="02020603050405020304" pitchFamily="18" charset="0"/>
            </a:endParaRPr>
          </a:p>
        </p:txBody>
      </p:sp>
      <p:sp>
        <p:nvSpPr>
          <p:cNvPr id="9" name="Rectangle 8"/>
          <p:cNvSpPr/>
          <p:nvPr/>
        </p:nvSpPr>
        <p:spPr>
          <a:xfrm>
            <a:off x="2498034" y="49"/>
            <a:ext cx="6645966" cy="5143451"/>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TextBox 9"/>
          <p:cNvSpPr txBox="1"/>
          <p:nvPr/>
        </p:nvSpPr>
        <p:spPr>
          <a:xfrm>
            <a:off x="3762453" y="967409"/>
            <a:ext cx="4117127" cy="3046988"/>
          </a:xfrm>
          <a:prstGeom prst="rect">
            <a:avLst/>
          </a:prstGeom>
          <a:noFill/>
        </p:spPr>
        <p:txBody>
          <a:bodyPr wrap="square" rtlCol="0">
            <a:spAutoFit/>
          </a:bodyPr>
          <a:lstStyle/>
          <a:p>
            <a:r>
              <a:rPr lang="en-US" sz="9600" dirty="0" err="1" smtClean="0">
                <a:latin typeface="Times New Roman" panose="02020603050405020304" pitchFamily="18" charset="0"/>
                <a:ea typeface="Roboto Slab" panose="020B0604020202020204" charset="0"/>
                <a:cs typeface="Times New Roman" panose="02020603050405020304" pitchFamily="18" charset="0"/>
              </a:rPr>
              <a:t>Giới</a:t>
            </a:r>
            <a:r>
              <a:rPr lang="en-US" sz="9600" dirty="0" smtClean="0">
                <a:latin typeface="Times New Roman" panose="02020603050405020304" pitchFamily="18" charset="0"/>
                <a:cs typeface="Times New Roman" panose="02020603050405020304" pitchFamily="18" charset="0"/>
              </a:rPr>
              <a:t>   </a:t>
            </a:r>
            <a:r>
              <a:rPr lang="en-US" sz="9600" dirty="0" err="1" smtClean="0">
                <a:latin typeface="Times New Roman" panose="02020603050405020304" pitchFamily="18" charset="0"/>
                <a:ea typeface="Roboto Slab" panose="020B0604020202020204" charset="0"/>
                <a:cs typeface="Times New Roman" panose="02020603050405020304" pitchFamily="18" charset="0"/>
              </a:rPr>
              <a:t>thiệu</a:t>
            </a:r>
            <a:endParaRPr lang="en-US" sz="9600" dirty="0">
              <a:latin typeface="Times New Roman" panose="02020603050405020304" pitchFamily="18" charset="0"/>
              <a:ea typeface="Roboto Slab" panose="020B0604020202020204" charset="0"/>
              <a:cs typeface="Times New Roman" panose="02020603050405020304" pitchFamily="18" charset="0"/>
            </a:endParaRPr>
          </a:p>
        </p:txBody>
      </p:sp>
    </p:spTree>
    <p:extLst>
      <p:ext uri="{BB962C8B-B14F-4D97-AF65-F5344CB8AC3E}">
        <p14:creationId xmlns:p14="http://schemas.microsoft.com/office/powerpoint/2010/main" val="3907848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body" idx="1"/>
          </p:nvPr>
        </p:nvSpPr>
        <p:spPr>
          <a:xfrm>
            <a:off x="381809" y="1777437"/>
            <a:ext cx="8380207" cy="2880623"/>
          </a:xfrm>
          <a:prstGeom prst="rect">
            <a:avLst/>
          </a:prstGeom>
        </p:spPr>
        <p:txBody>
          <a:bodyPr spcFirstLastPara="1" wrap="square" lIns="91425" tIns="91425" rIns="91425" bIns="91425" anchor="t" anchorCtr="0">
            <a:noAutofit/>
          </a:bodyPr>
          <a:lstStyle/>
          <a:p>
            <a:pPr marL="0" lvl="0" indent="0">
              <a:buNone/>
            </a:pPr>
            <a:r>
              <a:rPr lang="en-US" sz="2500" dirty="0" smtClean="0">
                <a:solidFill>
                  <a:schemeClr val="bg2"/>
                </a:solidFill>
                <a:latin typeface="Times New Roman" panose="02020603050405020304" pitchFamily="18" charset="0"/>
                <a:cs typeface="Times New Roman" panose="02020603050405020304" pitchFamily="18" charset="0"/>
              </a:rPr>
              <a:t>Website </a:t>
            </a:r>
            <a:r>
              <a:rPr lang="en-US" sz="2500" dirty="0" err="1" smtClean="0">
                <a:solidFill>
                  <a:schemeClr val="bg2"/>
                </a:solidFill>
                <a:latin typeface="Times New Roman" panose="02020603050405020304" pitchFamily="18" charset="0"/>
                <a:cs typeface="Times New Roman" panose="02020603050405020304" pitchFamily="18" charset="0"/>
              </a:rPr>
              <a:t>sử</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dụng</a:t>
            </a:r>
            <a:r>
              <a:rPr lang="en-US" sz="2500" dirty="0" smtClean="0">
                <a:solidFill>
                  <a:schemeClr val="bg2"/>
                </a:solidFill>
                <a:latin typeface="Times New Roman" panose="02020603050405020304" pitchFamily="18" charset="0"/>
                <a:cs typeface="Times New Roman" panose="02020603050405020304" pitchFamily="18" charset="0"/>
              </a:rPr>
              <a:t> HTML, CSS, </a:t>
            </a:r>
            <a:r>
              <a:rPr lang="en-US" sz="2500" dirty="0" err="1" smtClean="0">
                <a:solidFill>
                  <a:schemeClr val="bg2"/>
                </a:solidFill>
                <a:latin typeface="Times New Roman" panose="02020603050405020304" pitchFamily="18" charset="0"/>
                <a:cs typeface="Times New Roman" panose="02020603050405020304" pitchFamily="18" charset="0"/>
              </a:rPr>
              <a:t>Javascript</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để</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làm</a:t>
            </a:r>
            <a:r>
              <a:rPr lang="en-US" sz="2500" dirty="0" smtClean="0">
                <a:solidFill>
                  <a:schemeClr val="bg2"/>
                </a:solidFill>
                <a:latin typeface="Times New Roman" panose="02020603050405020304" pitchFamily="18" charset="0"/>
                <a:cs typeface="Times New Roman" panose="02020603050405020304" pitchFamily="18" charset="0"/>
              </a:rPr>
              <a:t>.</a:t>
            </a:r>
          </a:p>
          <a:p>
            <a:pPr marL="0" lvl="0" indent="0">
              <a:buNone/>
            </a:pPr>
            <a:r>
              <a:rPr lang="en-US" sz="2500" dirty="0" err="1" smtClean="0">
                <a:solidFill>
                  <a:schemeClr val="bg2"/>
                </a:solidFill>
                <a:latin typeface="Times New Roman" panose="02020603050405020304" pitchFamily="18" charset="0"/>
                <a:cs typeface="Times New Roman" panose="02020603050405020304" pitchFamily="18" charset="0"/>
              </a:rPr>
              <a:t>Đặc</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biệt</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sử</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dụng</a:t>
            </a:r>
            <a:r>
              <a:rPr lang="en-US" sz="2500" dirty="0" smtClean="0">
                <a:solidFill>
                  <a:schemeClr val="bg2"/>
                </a:solidFill>
                <a:latin typeface="Times New Roman" panose="02020603050405020304" pitchFamily="18" charset="0"/>
                <a:cs typeface="Times New Roman" panose="02020603050405020304" pitchFamily="18" charset="0"/>
              </a:rPr>
              <a:t> Bootstrap </a:t>
            </a:r>
            <a:r>
              <a:rPr lang="en-US" sz="2500" dirty="0" err="1" smtClean="0">
                <a:solidFill>
                  <a:schemeClr val="bg2"/>
                </a:solidFill>
                <a:latin typeface="Times New Roman" panose="02020603050405020304" pitchFamily="18" charset="0"/>
                <a:cs typeface="Times New Roman" panose="02020603050405020304" pitchFamily="18" charset="0"/>
              </a:rPr>
              <a:t>làm</a:t>
            </a:r>
            <a:r>
              <a:rPr lang="en-US" sz="2500" dirty="0" smtClean="0">
                <a:solidFill>
                  <a:schemeClr val="bg2"/>
                </a:solidFill>
                <a:latin typeface="Times New Roman" panose="02020603050405020304" pitchFamily="18" charset="0"/>
                <a:cs typeface="Times New Roman" panose="02020603050405020304" pitchFamily="18" charset="0"/>
              </a:rPr>
              <a:t> framework </a:t>
            </a:r>
            <a:r>
              <a:rPr lang="en-US" sz="2500" dirty="0" err="1" smtClean="0">
                <a:solidFill>
                  <a:schemeClr val="bg2"/>
                </a:solidFill>
                <a:latin typeface="Times New Roman" panose="02020603050405020304" pitchFamily="18" charset="0"/>
                <a:cs typeface="Times New Roman" panose="02020603050405020304" pitchFamily="18" charset="0"/>
              </a:rPr>
              <a:t>chính</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để</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thiết</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kế</a:t>
            </a:r>
            <a:r>
              <a:rPr lang="en-US" sz="2500" dirty="0" smtClean="0">
                <a:solidFill>
                  <a:schemeClr val="bg2"/>
                </a:solidFill>
                <a:latin typeface="Times New Roman" panose="02020603050405020304" pitchFamily="18" charset="0"/>
                <a:cs typeface="Times New Roman" panose="02020603050405020304" pitchFamily="18" charset="0"/>
              </a:rPr>
              <a:t> front end </a:t>
            </a:r>
            <a:r>
              <a:rPr lang="en-US" sz="2500" dirty="0" err="1" smtClean="0">
                <a:solidFill>
                  <a:schemeClr val="bg2"/>
                </a:solidFill>
                <a:latin typeface="Times New Roman" panose="02020603050405020304" pitchFamily="18" charset="0"/>
                <a:cs typeface="Times New Roman" panose="02020603050405020304" pitchFamily="18" charset="0"/>
              </a:rPr>
              <a:t>cho</a:t>
            </a:r>
            <a:r>
              <a:rPr lang="en-US" sz="2500" dirty="0" smtClean="0">
                <a:solidFill>
                  <a:schemeClr val="bg2"/>
                </a:solidFill>
                <a:latin typeface="Times New Roman" panose="02020603050405020304" pitchFamily="18" charset="0"/>
                <a:cs typeface="Times New Roman" panose="02020603050405020304" pitchFamily="18" charset="0"/>
              </a:rPr>
              <a:t> web </a:t>
            </a:r>
            <a:r>
              <a:rPr lang="en-US" sz="2500" dirty="0" err="1" smtClean="0">
                <a:solidFill>
                  <a:schemeClr val="bg2"/>
                </a:solidFill>
                <a:latin typeface="Times New Roman" panose="02020603050405020304" pitchFamily="18" charset="0"/>
                <a:cs typeface="Times New Roman" panose="02020603050405020304" pitchFamily="18" charset="0"/>
              </a:rPr>
              <a:t>và</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Jquery</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là</a:t>
            </a:r>
            <a:r>
              <a:rPr lang="en-US" sz="2500" dirty="0" smtClean="0">
                <a:solidFill>
                  <a:schemeClr val="bg2"/>
                </a:solidFill>
                <a:latin typeface="Times New Roman" panose="02020603050405020304" pitchFamily="18" charset="0"/>
                <a:cs typeface="Times New Roman" panose="02020603050405020304" pitchFamily="18" charset="0"/>
              </a:rPr>
              <a:t> framework </a:t>
            </a:r>
            <a:r>
              <a:rPr lang="en-US" sz="2500" dirty="0" err="1" smtClean="0">
                <a:solidFill>
                  <a:schemeClr val="bg2"/>
                </a:solidFill>
                <a:latin typeface="Times New Roman" panose="02020603050405020304" pitchFamily="18" charset="0"/>
                <a:cs typeface="Times New Roman" panose="02020603050405020304" pitchFamily="18" charset="0"/>
              </a:rPr>
              <a:t>dùng</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để</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thiết</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kế</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các</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chức</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năng</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như</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tự</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động</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chuyển</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ảnh</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các</a:t>
            </a:r>
            <a:r>
              <a:rPr lang="en-US" sz="2500" dirty="0" smtClean="0">
                <a:solidFill>
                  <a:schemeClr val="bg2"/>
                </a:solidFill>
                <a:latin typeface="Times New Roman" panose="02020603050405020304" pitchFamily="18" charset="0"/>
                <a:cs typeface="Times New Roman" panose="02020603050405020304" pitchFamily="18" charset="0"/>
              </a:rPr>
              <a:t> button </a:t>
            </a:r>
            <a:r>
              <a:rPr lang="en-US" sz="2500" dirty="0" err="1" smtClean="0">
                <a:solidFill>
                  <a:schemeClr val="bg2"/>
                </a:solidFill>
                <a:latin typeface="Times New Roman" panose="02020603050405020304" pitchFamily="18" charset="0"/>
                <a:cs typeface="Times New Roman" panose="02020603050405020304" pitchFamily="18" charset="0"/>
              </a:rPr>
              <a:t>của</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Ngoài</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ra</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Laravel</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được</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sử</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dụng</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cho</a:t>
            </a:r>
            <a:r>
              <a:rPr lang="en-US" sz="2500" dirty="0" smtClean="0">
                <a:solidFill>
                  <a:schemeClr val="bg2"/>
                </a:solidFill>
                <a:latin typeface="Times New Roman" panose="02020603050405020304" pitchFamily="18" charset="0"/>
                <a:cs typeface="Times New Roman" panose="02020603050405020304" pitchFamily="18" charset="0"/>
              </a:rPr>
              <a:t> backend </a:t>
            </a:r>
            <a:r>
              <a:rPr lang="en-US" sz="2500" dirty="0" err="1" smtClean="0">
                <a:solidFill>
                  <a:schemeClr val="bg2"/>
                </a:solidFill>
                <a:latin typeface="Times New Roman" panose="02020603050405020304" pitchFamily="18" charset="0"/>
                <a:cs typeface="Times New Roman" panose="02020603050405020304" pitchFamily="18" charset="0"/>
              </a:rPr>
              <a:t>như</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đăng</a:t>
            </a:r>
            <a:r>
              <a:rPr lang="en-US" sz="2500" dirty="0" smtClean="0">
                <a:solidFill>
                  <a:schemeClr val="bg2"/>
                </a:solidFill>
                <a:latin typeface="Times New Roman" panose="02020603050405020304" pitchFamily="18" charset="0"/>
                <a:cs typeface="Times New Roman" panose="02020603050405020304" pitchFamily="18" charset="0"/>
              </a:rPr>
              <a:t> </a:t>
            </a:r>
            <a:r>
              <a:rPr lang="en-US" sz="2500" dirty="0" err="1" smtClean="0">
                <a:solidFill>
                  <a:schemeClr val="bg2"/>
                </a:solidFill>
                <a:latin typeface="Times New Roman" panose="02020603050405020304" pitchFamily="18" charset="0"/>
                <a:cs typeface="Times New Roman" panose="02020603050405020304" pitchFamily="18" charset="0"/>
              </a:rPr>
              <a:t>nhập</a:t>
            </a:r>
            <a:r>
              <a:rPr lang="en-US" sz="2500" dirty="0" smtClean="0">
                <a:solidFill>
                  <a:schemeClr val="bg2"/>
                </a:solidFill>
                <a:latin typeface="Times New Roman" panose="02020603050405020304" pitchFamily="18" charset="0"/>
                <a:cs typeface="Times New Roman" panose="02020603050405020304" pitchFamily="18" charset="0"/>
              </a:rPr>
              <a:t>.</a:t>
            </a:r>
            <a:r>
              <a:rPr lang="en-US" sz="2500" dirty="0">
                <a:solidFill>
                  <a:schemeClr val="bg2"/>
                </a:solidFill>
                <a:latin typeface="Times New Roman" panose="02020603050405020304" pitchFamily="18" charset="0"/>
                <a:cs typeface="Times New Roman" panose="02020603050405020304" pitchFamily="18" charset="0"/>
              </a:rPr>
              <a:t/>
            </a:r>
            <a:br>
              <a:rPr lang="en-US" sz="2500" dirty="0">
                <a:solidFill>
                  <a:schemeClr val="bg2"/>
                </a:solidFill>
                <a:latin typeface="Times New Roman" panose="02020603050405020304" pitchFamily="18" charset="0"/>
                <a:cs typeface="Times New Roman" panose="02020603050405020304" pitchFamily="18" charset="0"/>
              </a:rPr>
            </a:br>
            <a:endParaRPr sz="2500" dirty="0">
              <a:solidFill>
                <a:schemeClr val="bg2"/>
              </a:solidFill>
              <a:latin typeface="Times New Roman" panose="02020603050405020304" pitchFamily="18" charset="0"/>
              <a:cs typeface="Times New Roman" panose="02020603050405020304" pitchFamily="18" charset="0"/>
            </a:endParaRPr>
          </a:p>
        </p:txBody>
      </p:sp>
      <p:sp>
        <p:nvSpPr>
          <p:cNvPr id="105" name="Google Shape;105;p16"/>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dirty="0"/>
          </a:p>
        </p:txBody>
      </p:sp>
    </p:spTree>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4"/>
          <p:cNvSpPr/>
          <p:nvPr/>
        </p:nvSpPr>
        <p:spPr>
          <a:xfrm>
            <a:off x="5880381" y="2562025"/>
            <a:ext cx="1381800" cy="13656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 name="Google Shape;89;p14"/>
          <p:cNvCxnSpPr/>
          <p:nvPr/>
        </p:nvCxnSpPr>
        <p:spPr>
          <a:xfrm>
            <a:off x="6694986" y="3933625"/>
            <a:ext cx="214500" cy="856800"/>
          </a:xfrm>
          <a:prstGeom prst="straightConnector1">
            <a:avLst/>
          </a:prstGeom>
          <a:noFill/>
          <a:ln w="9525" cap="flat" cmpd="sng">
            <a:solidFill>
              <a:srgbClr val="CFD8DC"/>
            </a:solidFill>
            <a:prstDash val="solid"/>
            <a:round/>
            <a:headEnd type="none" w="med" len="med"/>
            <a:tailEnd type="none" w="med" len="med"/>
          </a:ln>
        </p:spPr>
      </p:cxnSp>
      <p:cxnSp>
        <p:nvCxnSpPr>
          <p:cNvPr id="90" name="Google Shape;90;p14"/>
          <p:cNvCxnSpPr/>
          <p:nvPr/>
        </p:nvCxnSpPr>
        <p:spPr>
          <a:xfrm>
            <a:off x="7059842" y="3727574"/>
            <a:ext cx="394200" cy="525600"/>
          </a:xfrm>
          <a:prstGeom prst="straightConnector1">
            <a:avLst/>
          </a:prstGeom>
          <a:noFill/>
          <a:ln w="9525" cap="flat" cmpd="sng">
            <a:solidFill>
              <a:srgbClr val="CFD8DC"/>
            </a:solidFill>
            <a:prstDash val="solid"/>
            <a:round/>
            <a:headEnd type="none" w="med" len="med"/>
            <a:tailEnd type="none" w="med" len="med"/>
          </a:ln>
        </p:spPr>
      </p:cxnSp>
      <p:cxnSp>
        <p:nvCxnSpPr>
          <p:cNvPr id="91" name="Google Shape;91;p14"/>
          <p:cNvCxnSpPr/>
          <p:nvPr/>
        </p:nvCxnSpPr>
        <p:spPr>
          <a:xfrm>
            <a:off x="7224089" y="3501963"/>
            <a:ext cx="752400" cy="464100"/>
          </a:xfrm>
          <a:prstGeom prst="straightConnector1">
            <a:avLst/>
          </a:prstGeom>
          <a:noFill/>
          <a:ln w="9525" cap="flat" cmpd="sng">
            <a:solidFill>
              <a:srgbClr val="CFD8DC"/>
            </a:solidFill>
            <a:prstDash val="solid"/>
            <a:round/>
            <a:headEnd type="none" w="med" len="med"/>
            <a:tailEnd type="none" w="med" len="med"/>
          </a:ln>
        </p:spPr>
      </p:cxnSp>
      <p:sp>
        <p:nvSpPr>
          <p:cNvPr id="92" name="Google Shape;92;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96" y="18153"/>
            <a:ext cx="4385483" cy="256123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4567" y="2357707"/>
            <a:ext cx="4758517" cy="24327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p:cNvSpPr txBox="1"/>
          <p:nvPr/>
        </p:nvSpPr>
        <p:spPr>
          <a:xfrm>
            <a:off x="4919241" y="474562"/>
            <a:ext cx="3784921" cy="1761914"/>
          </a:xfrm>
          <a:prstGeom prst="rect">
            <a:avLst/>
          </a:prstGeom>
          <a:noFill/>
        </p:spPr>
        <p:txBody>
          <a:bodyPr wrap="square" rtlCol="0">
            <a:spAutoFit/>
          </a:bodyPr>
          <a:lstStyle/>
          <a:p>
            <a:endParaRPr lang="vi-VN" dirty="0"/>
          </a:p>
        </p:txBody>
      </p:sp>
      <p:sp>
        <p:nvSpPr>
          <p:cNvPr id="9" name="TextBox 8"/>
          <p:cNvSpPr txBox="1"/>
          <p:nvPr/>
        </p:nvSpPr>
        <p:spPr>
          <a:xfrm>
            <a:off x="4919241" y="666520"/>
            <a:ext cx="3784921" cy="1477328"/>
          </a:xfrm>
          <a:prstGeom prst="rect">
            <a:avLst/>
          </a:prstGeom>
          <a:noFill/>
        </p:spPr>
        <p:txBody>
          <a:bodyPr wrap="square" rtlCol="0">
            <a:spAutoFit/>
          </a:bodyPr>
          <a:lstStyle/>
          <a:p>
            <a:r>
              <a:rPr lang="vi-VN" sz="1800" dirty="0">
                <a:solidFill>
                  <a:schemeClr val="bg2"/>
                </a:solidFill>
                <a:latin typeface="+mj-lt"/>
              </a:rPr>
              <a:t>Website giới thiệu trường đại học sư phạm TPHCM. Web được sử dụng cho mục đích quảng cáo, giới thiệu và cung cấp các thông tin cơ bản về trường cho sinh viên và phụ huynh.</a:t>
            </a:r>
          </a:p>
        </p:txBody>
      </p:sp>
      <p:sp>
        <p:nvSpPr>
          <p:cNvPr id="2" name="TextBox 1"/>
          <p:cNvSpPr txBox="1"/>
          <p:nvPr/>
        </p:nvSpPr>
        <p:spPr>
          <a:xfrm>
            <a:off x="254951" y="3026127"/>
            <a:ext cx="3792035" cy="1415772"/>
          </a:xfrm>
          <a:prstGeom prst="rect">
            <a:avLst/>
          </a:prstGeom>
          <a:noFill/>
        </p:spPr>
        <p:txBody>
          <a:bodyPr wrap="square" rtlCol="0">
            <a:spAutoFit/>
          </a:bodyPr>
          <a:lstStyle/>
          <a:p>
            <a:r>
              <a:rPr lang="vi-VN" sz="1800" dirty="0" smtClean="0">
                <a:solidFill>
                  <a:schemeClr val="bg2"/>
                </a:solidFill>
                <a:latin typeface="+mj-lt"/>
              </a:rPr>
              <a:t>Website </a:t>
            </a:r>
            <a:r>
              <a:rPr lang="vi-VN" sz="1800" dirty="0">
                <a:solidFill>
                  <a:schemeClr val="bg2"/>
                </a:solidFill>
                <a:latin typeface="+mj-lt"/>
              </a:rPr>
              <a:t>chỉ dừng lại ở phần tổng quan chính, những thông tin cơ bản nhất của trường, có thanh điều hướng nhưng chưa tương tác được</a:t>
            </a:r>
            <a:r>
              <a:rPr lang="vi-VN" sz="1800" dirty="0" smtClean="0">
                <a:solidFill>
                  <a:schemeClr val="bg2"/>
                </a:solidFill>
                <a:latin typeface="+mj-lt"/>
              </a:rPr>
              <a:t>.</a:t>
            </a:r>
          </a:p>
          <a:p>
            <a:endParaRPr lang="vi-VN" dirty="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ircle(in)">
                                      <p:cBhvr>
                                        <p:cTn id="21" dur="2000"/>
                                        <p:tgtEl>
                                          <p:spTgt spid="9"/>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circle(in)">
                                      <p:cBhvr>
                                        <p:cTn id="2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9"/>
            <a:ext cx="2498033" cy="306695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067001"/>
            <a:ext cx="2498034" cy="2076450"/>
          </a:xfrm>
          <a:prstGeom prst="rect">
            <a:avLst/>
          </a:prstGeom>
        </p:spPr>
      </p:pic>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7" name="TextBox 6"/>
          <p:cNvSpPr txBox="1"/>
          <p:nvPr/>
        </p:nvSpPr>
        <p:spPr>
          <a:xfrm>
            <a:off x="390937" y="1706073"/>
            <a:ext cx="1716156" cy="1569660"/>
          </a:xfrm>
          <a:prstGeom prst="rect">
            <a:avLst/>
          </a:prstGeom>
          <a:noFill/>
        </p:spPr>
        <p:txBody>
          <a:bodyPr wrap="square" rtlCol="0">
            <a:spAutoFit/>
          </a:bodyPr>
          <a:lstStyle/>
          <a:p>
            <a:r>
              <a:rPr lang="en-US" sz="9600" dirty="0">
                <a:latin typeface="Times New Roman" panose="02020603050405020304" pitchFamily="18" charset="0"/>
                <a:ea typeface="Roboto Slab" panose="020B0604020202020204" charset="0"/>
                <a:cs typeface="Times New Roman" panose="02020603050405020304" pitchFamily="18" charset="0"/>
              </a:rPr>
              <a:t>2</a:t>
            </a:r>
            <a:r>
              <a:rPr lang="en-US" sz="9600" dirty="0" smtClean="0">
                <a:latin typeface="Times New Roman" panose="02020603050405020304" pitchFamily="18" charset="0"/>
                <a:ea typeface="Roboto Slab" panose="020B0604020202020204" charset="0"/>
                <a:cs typeface="Times New Roman" panose="02020603050405020304" pitchFamily="18" charset="0"/>
              </a:rPr>
              <a:t>.</a:t>
            </a:r>
            <a:endParaRPr lang="en-US" sz="9600" dirty="0">
              <a:latin typeface="Times New Roman" panose="02020603050405020304" pitchFamily="18" charset="0"/>
              <a:ea typeface="Roboto Slab" panose="020B0604020202020204" charset="0"/>
              <a:cs typeface="Times New Roman" panose="02020603050405020304" pitchFamily="18" charset="0"/>
            </a:endParaRPr>
          </a:p>
        </p:txBody>
      </p:sp>
      <p:sp>
        <p:nvSpPr>
          <p:cNvPr id="9" name="Rectangle 8"/>
          <p:cNvSpPr/>
          <p:nvPr/>
        </p:nvSpPr>
        <p:spPr>
          <a:xfrm>
            <a:off x="2498034" y="49"/>
            <a:ext cx="6645966" cy="5143451"/>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TextBox 9"/>
          <p:cNvSpPr txBox="1"/>
          <p:nvPr/>
        </p:nvSpPr>
        <p:spPr>
          <a:xfrm>
            <a:off x="3795986" y="1706073"/>
            <a:ext cx="4050056" cy="1569660"/>
          </a:xfrm>
          <a:prstGeom prst="rect">
            <a:avLst/>
          </a:prstGeom>
          <a:noFill/>
        </p:spPr>
        <p:txBody>
          <a:bodyPr wrap="square" rtlCol="0">
            <a:spAutoFit/>
          </a:bodyPr>
          <a:lstStyle/>
          <a:p>
            <a:r>
              <a:rPr lang="en-US" sz="9600" dirty="0">
                <a:latin typeface="Times New Roman" panose="02020603050405020304" pitchFamily="18" charset="0"/>
                <a:cs typeface="Times New Roman" panose="02020603050405020304" pitchFamily="18" charset="0"/>
              </a:rPr>
              <a:t>JQuery</a:t>
            </a:r>
            <a:endParaRPr lang="en-US" sz="9600" dirty="0" smtClean="0">
              <a:latin typeface="Times New Roman" panose="02020603050405020304" pitchFamily="18" charset="0"/>
              <a:ea typeface="Roboto Slab" panose="020B0604020202020204" charset="0"/>
              <a:cs typeface="Times New Roman" panose="02020603050405020304" pitchFamily="18" charset="0"/>
            </a:endParaRPr>
          </a:p>
        </p:txBody>
      </p:sp>
    </p:spTree>
    <p:extLst>
      <p:ext uri="{BB962C8B-B14F-4D97-AF65-F5344CB8AC3E}">
        <p14:creationId xmlns:p14="http://schemas.microsoft.com/office/powerpoint/2010/main" val="13311501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137" y="129092"/>
            <a:ext cx="7571822" cy="699247"/>
          </a:xfrm>
        </p:spPr>
        <p:txBody>
          <a:bodyPr/>
          <a:lstStyle/>
          <a:p>
            <a:r>
              <a:rPr lang="en-US" b="1" dirty="0" smtClean="0">
                <a:latin typeface="Times New Roman" panose="02020603050405020304" pitchFamily="18" charset="0"/>
                <a:cs typeface="Times New Roman" panose="02020603050405020304" pitchFamily="18" charset="0"/>
              </a:rPr>
              <a:t>A. </a:t>
            </a:r>
            <a:r>
              <a:rPr lang="en-US" b="1" dirty="0" err="1" smtClean="0">
                <a:latin typeface="Times New Roman" panose="02020603050405020304" pitchFamily="18" charset="0"/>
                <a:cs typeface="Times New Roman" panose="02020603050405020304" pitchFamily="18" charset="0"/>
              </a:rPr>
              <a:t>Jquery</a:t>
            </a:r>
            <a:r>
              <a:rPr lang="en-US" b="1" dirty="0" smtClean="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là</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gì</a:t>
            </a:r>
            <a:r>
              <a:rPr lang="en-US" b="1" dirty="0">
                <a:latin typeface="Times New Roman" panose="02020603050405020304" pitchFamily="18" charset="0"/>
                <a:cs typeface="Times New Roman" panose="02020603050405020304" pitchFamily="18" charset="0"/>
              </a:rPr>
              <a:t> ?</a:t>
            </a:r>
            <a:r>
              <a:rPr lang="vi-VN" dirty="0"/>
              <a:t/>
            </a:r>
            <a:br>
              <a:rPr lang="vi-VN" dirty="0"/>
            </a:br>
            <a:endParaRPr lang="vi-VN" dirty="0"/>
          </a:p>
        </p:txBody>
      </p:sp>
      <p:sp>
        <p:nvSpPr>
          <p:cNvPr id="3" name="Text Placeholder 2"/>
          <p:cNvSpPr>
            <a:spLocks noGrp="1"/>
          </p:cNvSpPr>
          <p:nvPr>
            <p:ph type="body" idx="1"/>
          </p:nvPr>
        </p:nvSpPr>
        <p:spPr>
          <a:xfrm>
            <a:off x="786137" y="828339"/>
            <a:ext cx="3675300" cy="4097511"/>
          </a:xfrm>
        </p:spPr>
        <p:txBody>
          <a:bodyPr/>
          <a:lstStyle/>
          <a:p>
            <a:pPr marL="101600" indent="0">
              <a:buNone/>
            </a:pPr>
            <a:r>
              <a:rPr lang="en-US" sz="1500" i="1" dirty="0">
                <a:solidFill>
                  <a:srgbClr val="3013AD"/>
                </a:solidFill>
                <a:latin typeface="Times New Roman" panose="02020603050405020304" pitchFamily="18" charset="0"/>
                <a:cs typeface="Times New Roman" panose="02020603050405020304" pitchFamily="18" charset="0"/>
              </a:rPr>
              <a:t>jQuery </a:t>
            </a:r>
            <a:r>
              <a:rPr lang="en-US" sz="1500" i="1" dirty="0" err="1">
                <a:solidFill>
                  <a:srgbClr val="3013AD"/>
                </a:solidFill>
                <a:latin typeface="Times New Roman" panose="02020603050405020304" pitchFamily="18" charset="0"/>
                <a:cs typeface="Times New Roman" panose="02020603050405020304" pitchFamily="18" charset="0"/>
              </a:rPr>
              <a:t>là</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thư</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viện</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được</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viết</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từ</a:t>
            </a:r>
            <a:r>
              <a:rPr lang="en-US" sz="1500" i="1" dirty="0">
                <a:solidFill>
                  <a:srgbClr val="3013AD"/>
                </a:solidFill>
                <a:latin typeface="Times New Roman" panose="02020603050405020304" pitchFamily="18" charset="0"/>
                <a:cs typeface="Times New Roman" panose="02020603050405020304" pitchFamily="18" charset="0"/>
              </a:rPr>
              <a:t> JavaScript, jQuery </a:t>
            </a:r>
            <a:r>
              <a:rPr lang="en-US" sz="1500" i="1" dirty="0" err="1">
                <a:solidFill>
                  <a:srgbClr val="3013AD"/>
                </a:solidFill>
                <a:latin typeface="Times New Roman" panose="02020603050405020304" pitchFamily="18" charset="0"/>
                <a:cs typeface="Times New Roman" panose="02020603050405020304" pitchFamily="18" charset="0"/>
              </a:rPr>
              <a:t>giúp</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xây</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dựng</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các</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chức</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năng</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bằng</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Jacascript</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dễ</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dàng</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nhanh</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và</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giàu</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tính</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năng</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hơn</a:t>
            </a:r>
            <a:r>
              <a:rPr lang="en-US" sz="1500" i="1" dirty="0">
                <a:solidFill>
                  <a:srgbClr val="3013AD"/>
                </a:solidFill>
                <a:latin typeface="Times New Roman" panose="02020603050405020304" pitchFamily="18" charset="0"/>
                <a:cs typeface="Times New Roman" panose="02020603050405020304" pitchFamily="18" charset="0"/>
              </a:rPr>
              <a:t>.</a:t>
            </a:r>
            <a:endParaRPr lang="vi-VN" sz="1500" i="1" dirty="0">
              <a:solidFill>
                <a:srgbClr val="3013AD"/>
              </a:solidFill>
              <a:latin typeface="Times New Roman" panose="02020603050405020304" pitchFamily="18" charset="0"/>
              <a:cs typeface="Times New Roman" panose="02020603050405020304" pitchFamily="18" charset="0"/>
            </a:endParaRPr>
          </a:p>
          <a:p>
            <a:pPr marL="101600" indent="0">
              <a:buNone/>
            </a:pPr>
            <a:r>
              <a:rPr lang="en-US" sz="1500" i="1" dirty="0">
                <a:solidFill>
                  <a:srgbClr val="3013AD"/>
                </a:solidFill>
                <a:latin typeface="Times New Roman" panose="02020603050405020304" pitchFamily="18" charset="0"/>
                <a:cs typeface="Times New Roman" panose="02020603050405020304" pitchFamily="18" charset="0"/>
              </a:rPr>
              <a:t>jQuery </a:t>
            </a:r>
            <a:r>
              <a:rPr lang="en-US" sz="1500" i="1" dirty="0" err="1">
                <a:solidFill>
                  <a:srgbClr val="3013AD"/>
                </a:solidFill>
                <a:latin typeface="Times New Roman" panose="02020603050405020304" pitchFamily="18" charset="0"/>
                <a:cs typeface="Times New Roman" panose="02020603050405020304" pitchFamily="18" charset="0"/>
              </a:rPr>
              <a:t>được</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tích</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hợp</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nhiều</a:t>
            </a:r>
            <a:r>
              <a:rPr lang="en-US" sz="1500" i="1" dirty="0">
                <a:solidFill>
                  <a:srgbClr val="3013AD"/>
                </a:solidFill>
                <a:latin typeface="Times New Roman" panose="02020603050405020304" pitchFamily="18" charset="0"/>
                <a:cs typeface="Times New Roman" panose="02020603050405020304" pitchFamily="18" charset="0"/>
              </a:rPr>
              <a:t> module </a:t>
            </a:r>
            <a:r>
              <a:rPr lang="en-US" sz="1500" i="1" dirty="0" err="1">
                <a:solidFill>
                  <a:srgbClr val="3013AD"/>
                </a:solidFill>
                <a:latin typeface="Times New Roman" panose="02020603050405020304" pitchFamily="18" charset="0"/>
                <a:cs typeface="Times New Roman" panose="02020603050405020304" pitchFamily="18" charset="0"/>
              </a:rPr>
              <a:t>khác</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nhau</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Từ</a:t>
            </a:r>
            <a:r>
              <a:rPr lang="en-US" sz="1500" i="1" dirty="0">
                <a:solidFill>
                  <a:srgbClr val="3013AD"/>
                </a:solidFill>
                <a:latin typeface="Times New Roman" panose="02020603050405020304" pitchFamily="18" charset="0"/>
                <a:cs typeface="Times New Roman" panose="02020603050405020304" pitchFamily="18" charset="0"/>
              </a:rPr>
              <a:t> module </a:t>
            </a:r>
            <a:r>
              <a:rPr lang="en-US" sz="1500" i="1" dirty="0" err="1">
                <a:solidFill>
                  <a:srgbClr val="3013AD"/>
                </a:solidFill>
                <a:latin typeface="Times New Roman" panose="02020603050405020304" pitchFamily="18" charset="0"/>
                <a:cs typeface="Times New Roman" panose="02020603050405020304" pitchFamily="18" charset="0"/>
              </a:rPr>
              <a:t>hiệu</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ứng</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cho</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đến</a:t>
            </a:r>
            <a:r>
              <a:rPr lang="en-US" sz="1500" i="1" dirty="0">
                <a:solidFill>
                  <a:srgbClr val="3013AD"/>
                </a:solidFill>
                <a:latin typeface="Times New Roman" panose="02020603050405020304" pitchFamily="18" charset="0"/>
                <a:cs typeface="Times New Roman" panose="02020603050405020304" pitchFamily="18" charset="0"/>
              </a:rPr>
              <a:t> module </a:t>
            </a:r>
            <a:r>
              <a:rPr lang="en-US" sz="1500" i="1" dirty="0" err="1">
                <a:solidFill>
                  <a:srgbClr val="3013AD"/>
                </a:solidFill>
                <a:latin typeface="Times New Roman" panose="02020603050405020304" pitchFamily="18" charset="0"/>
                <a:cs typeface="Times New Roman" panose="02020603050405020304" pitchFamily="18" charset="0"/>
              </a:rPr>
              <a:t>truy</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vấn</a:t>
            </a:r>
            <a:r>
              <a:rPr lang="en-US" sz="1500" i="1" dirty="0">
                <a:solidFill>
                  <a:srgbClr val="3013AD"/>
                </a:solidFill>
                <a:latin typeface="Times New Roman" panose="02020603050405020304" pitchFamily="18" charset="0"/>
                <a:cs typeface="Times New Roman" panose="02020603050405020304" pitchFamily="18" charset="0"/>
              </a:rPr>
              <a:t> selector. jQuery </a:t>
            </a:r>
            <a:r>
              <a:rPr lang="en-US" sz="1500" i="1" dirty="0" err="1">
                <a:solidFill>
                  <a:srgbClr val="3013AD"/>
                </a:solidFill>
                <a:latin typeface="Times New Roman" panose="02020603050405020304" pitchFamily="18" charset="0"/>
                <a:cs typeface="Times New Roman" panose="02020603050405020304" pitchFamily="18" charset="0"/>
              </a:rPr>
              <a:t>được</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sử</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dụng</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đến</a:t>
            </a:r>
            <a:r>
              <a:rPr lang="en-US" sz="1500" i="1" dirty="0">
                <a:solidFill>
                  <a:srgbClr val="3013AD"/>
                </a:solidFill>
                <a:latin typeface="Times New Roman" panose="02020603050405020304" pitchFamily="18" charset="0"/>
                <a:cs typeface="Times New Roman" panose="02020603050405020304" pitchFamily="18" charset="0"/>
              </a:rPr>
              <a:t> 99% </a:t>
            </a:r>
            <a:r>
              <a:rPr lang="en-US" sz="1500" i="1" dirty="0" err="1">
                <a:solidFill>
                  <a:srgbClr val="3013AD"/>
                </a:solidFill>
                <a:latin typeface="Times New Roman" panose="02020603050405020304" pitchFamily="18" charset="0"/>
                <a:cs typeface="Times New Roman" panose="02020603050405020304" pitchFamily="18" charset="0"/>
              </a:rPr>
              <a:t>trên</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tổng</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số</a:t>
            </a:r>
            <a:r>
              <a:rPr lang="en-US" sz="1500" i="1" dirty="0">
                <a:solidFill>
                  <a:srgbClr val="3013AD"/>
                </a:solidFill>
                <a:latin typeface="Times New Roman" panose="02020603050405020304" pitchFamily="18" charset="0"/>
                <a:cs typeface="Times New Roman" panose="02020603050405020304" pitchFamily="18" charset="0"/>
              </a:rPr>
              <a:t> website </a:t>
            </a:r>
            <a:r>
              <a:rPr lang="en-US" sz="1500" i="1" dirty="0" err="1">
                <a:solidFill>
                  <a:srgbClr val="3013AD"/>
                </a:solidFill>
                <a:latin typeface="Times New Roman" panose="02020603050405020304" pitchFamily="18" charset="0"/>
                <a:cs typeface="Times New Roman" panose="02020603050405020304" pitchFamily="18" charset="0"/>
              </a:rPr>
              <a:t>trên</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thế</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smtClean="0">
                <a:solidFill>
                  <a:srgbClr val="3013AD"/>
                </a:solidFill>
                <a:latin typeface="Times New Roman" panose="02020603050405020304" pitchFamily="18" charset="0"/>
                <a:cs typeface="Times New Roman" panose="02020603050405020304" pitchFamily="18" charset="0"/>
              </a:rPr>
              <a:t>giới</a:t>
            </a:r>
            <a:endParaRPr lang="en-US" sz="1500" i="1" dirty="0" smtClean="0">
              <a:solidFill>
                <a:srgbClr val="3013AD"/>
              </a:solidFill>
              <a:latin typeface="Times New Roman" panose="02020603050405020304" pitchFamily="18" charset="0"/>
              <a:cs typeface="Times New Roman" panose="02020603050405020304" pitchFamily="18" charset="0"/>
            </a:endParaRPr>
          </a:p>
          <a:p>
            <a:pPr marL="101600" indent="0">
              <a:buNone/>
            </a:pPr>
            <a:r>
              <a:rPr lang="en-US" sz="1500" i="1" dirty="0">
                <a:solidFill>
                  <a:srgbClr val="3013AD"/>
                </a:solidFill>
                <a:latin typeface="Times New Roman" panose="02020603050405020304" pitchFamily="18" charset="0"/>
                <a:cs typeface="Times New Roman" panose="02020603050405020304" pitchFamily="18" charset="0"/>
              </a:rPr>
              <a:t>jQuery </a:t>
            </a:r>
            <a:r>
              <a:rPr lang="en-US" sz="1500" i="1" dirty="0" err="1">
                <a:solidFill>
                  <a:srgbClr val="3013AD"/>
                </a:solidFill>
                <a:latin typeface="Times New Roman" panose="02020603050405020304" pitchFamily="18" charset="0"/>
                <a:cs typeface="Times New Roman" panose="02020603050405020304" pitchFamily="18" charset="0"/>
              </a:rPr>
              <a:t>không</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phải</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là</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một</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ngôn</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smtClean="0">
                <a:solidFill>
                  <a:srgbClr val="3013AD"/>
                </a:solidFill>
                <a:latin typeface="Times New Roman" panose="02020603050405020304" pitchFamily="18" charset="0"/>
                <a:cs typeface="Times New Roman" panose="02020603050405020304" pitchFamily="18" charset="0"/>
              </a:rPr>
              <a:t>ngữ</a:t>
            </a:r>
            <a:r>
              <a:rPr lang="en-US" sz="1500" i="1" dirty="0" smtClean="0">
                <a:solidFill>
                  <a:srgbClr val="3013AD"/>
                </a:solidFill>
                <a:latin typeface="Times New Roman" panose="02020603050405020304" pitchFamily="18" charset="0"/>
                <a:cs typeface="Times New Roman" panose="02020603050405020304" pitchFamily="18" charset="0"/>
              </a:rPr>
              <a:t> </a:t>
            </a:r>
            <a:r>
              <a:rPr lang="en-US" sz="1500" i="1" dirty="0" err="1" smtClean="0">
                <a:solidFill>
                  <a:srgbClr val="3013AD"/>
                </a:solidFill>
                <a:latin typeface="Times New Roman" panose="02020603050405020304" pitchFamily="18" charset="0"/>
                <a:cs typeface="Times New Roman" panose="02020603050405020304" pitchFamily="18" charset="0"/>
              </a:rPr>
              <a:t>lập</a:t>
            </a:r>
            <a:r>
              <a:rPr lang="en-US" sz="1500" i="1" dirty="0" smtClean="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trình</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riêng</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biệt</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mà</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hoạt</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động</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liên</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kết</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với</a:t>
            </a:r>
            <a:r>
              <a:rPr lang="en-US" sz="1500" i="1" dirty="0">
                <a:solidFill>
                  <a:srgbClr val="3013AD"/>
                </a:solidFill>
                <a:latin typeface="Times New Roman" panose="02020603050405020304" pitchFamily="18" charset="0"/>
                <a:cs typeface="Times New Roman" panose="02020603050405020304" pitchFamily="18" charset="0"/>
              </a:rPr>
              <a:t> JavaScript. </a:t>
            </a:r>
            <a:r>
              <a:rPr lang="en-US" sz="1500" i="1" dirty="0" err="1">
                <a:solidFill>
                  <a:srgbClr val="3013AD"/>
                </a:solidFill>
                <a:latin typeface="Times New Roman" panose="02020603050405020304" pitchFamily="18" charset="0"/>
                <a:cs typeface="Times New Roman" panose="02020603050405020304" pitchFamily="18" charset="0"/>
              </a:rPr>
              <a:t>Với</a:t>
            </a:r>
            <a:r>
              <a:rPr lang="en-US" sz="1500" i="1" dirty="0">
                <a:solidFill>
                  <a:srgbClr val="3013AD"/>
                </a:solidFill>
                <a:latin typeface="Times New Roman" panose="02020603050405020304" pitchFamily="18" charset="0"/>
                <a:cs typeface="Times New Roman" panose="02020603050405020304" pitchFamily="18" charset="0"/>
              </a:rPr>
              <a:t> jQuery, </a:t>
            </a:r>
            <a:r>
              <a:rPr lang="en-US" sz="1500" i="1" dirty="0" err="1">
                <a:solidFill>
                  <a:srgbClr val="3013AD"/>
                </a:solidFill>
                <a:latin typeface="Times New Roman" panose="02020603050405020304" pitchFamily="18" charset="0"/>
                <a:cs typeface="Times New Roman" panose="02020603050405020304" pitchFamily="18" charset="0"/>
              </a:rPr>
              <a:t>bạn</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có</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thể</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làm</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được</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nhiều</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việc</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hơn</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mà</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lại</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tốn</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ít</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công</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sức</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hơn</a:t>
            </a:r>
            <a:r>
              <a:rPr lang="en-US" sz="1500" i="1" dirty="0">
                <a:solidFill>
                  <a:srgbClr val="3013AD"/>
                </a:solidFill>
                <a:latin typeface="Times New Roman" panose="02020603050405020304" pitchFamily="18" charset="0"/>
                <a:cs typeface="Times New Roman" panose="02020603050405020304" pitchFamily="18" charset="0"/>
              </a:rPr>
              <a:t>. jQuery </a:t>
            </a:r>
            <a:r>
              <a:rPr lang="en-US" sz="1500" i="1" dirty="0" err="1">
                <a:solidFill>
                  <a:srgbClr val="3013AD"/>
                </a:solidFill>
                <a:latin typeface="Times New Roman" panose="02020603050405020304" pitchFamily="18" charset="0"/>
                <a:cs typeface="Times New Roman" panose="02020603050405020304" pitchFamily="18" charset="0"/>
              </a:rPr>
              <a:t>cung</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cấp</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các</a:t>
            </a:r>
            <a:r>
              <a:rPr lang="en-US" sz="1500" i="1" dirty="0">
                <a:solidFill>
                  <a:srgbClr val="3013AD"/>
                </a:solidFill>
                <a:latin typeface="Times New Roman" panose="02020603050405020304" pitchFamily="18" charset="0"/>
                <a:cs typeface="Times New Roman" panose="02020603050405020304" pitchFamily="18" charset="0"/>
              </a:rPr>
              <a:t> API </a:t>
            </a:r>
            <a:r>
              <a:rPr lang="en-US" sz="1500" i="1" dirty="0" err="1">
                <a:solidFill>
                  <a:srgbClr val="3013AD"/>
                </a:solidFill>
                <a:latin typeface="Times New Roman" panose="02020603050405020304" pitchFamily="18" charset="0"/>
                <a:cs typeface="Times New Roman" panose="02020603050405020304" pitchFamily="18" charset="0"/>
              </a:rPr>
              <a:t>giúp</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việc</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duyệt</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tài</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liệu</a:t>
            </a:r>
            <a:r>
              <a:rPr lang="en-US" sz="1500" i="1" dirty="0">
                <a:solidFill>
                  <a:srgbClr val="3013AD"/>
                </a:solidFill>
                <a:latin typeface="Times New Roman" panose="02020603050405020304" pitchFamily="18" charset="0"/>
                <a:cs typeface="Times New Roman" panose="02020603050405020304" pitchFamily="18" charset="0"/>
              </a:rPr>
              <a:t> HTML, </a:t>
            </a:r>
            <a:r>
              <a:rPr lang="en-US" sz="1500" i="1" dirty="0" err="1">
                <a:solidFill>
                  <a:srgbClr val="3013AD"/>
                </a:solidFill>
                <a:latin typeface="Times New Roman" panose="02020603050405020304" pitchFamily="18" charset="0"/>
                <a:cs typeface="Times New Roman" panose="02020603050405020304" pitchFamily="18" charset="0"/>
              </a:rPr>
              <a:t>hoạt</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ảnh</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xử</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lý</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sự</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kiện</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và</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thao</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tác</a:t>
            </a:r>
            <a:r>
              <a:rPr lang="en-US" sz="1500" i="1" dirty="0">
                <a:solidFill>
                  <a:srgbClr val="3013AD"/>
                </a:solidFill>
                <a:latin typeface="Times New Roman" panose="02020603050405020304" pitchFamily="18" charset="0"/>
                <a:cs typeface="Times New Roman" panose="02020603050405020304" pitchFamily="18" charset="0"/>
              </a:rPr>
              <a:t> AJAX </a:t>
            </a:r>
            <a:r>
              <a:rPr lang="en-US" sz="1500" i="1" dirty="0" err="1">
                <a:solidFill>
                  <a:srgbClr val="3013AD"/>
                </a:solidFill>
                <a:latin typeface="Times New Roman" panose="02020603050405020304" pitchFamily="18" charset="0"/>
                <a:cs typeface="Times New Roman" panose="02020603050405020304" pitchFamily="18" charset="0"/>
              </a:rPr>
              <a:t>đơn</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giản</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hơn</a:t>
            </a:r>
            <a:r>
              <a:rPr lang="en-US" sz="1500" i="1" dirty="0">
                <a:solidFill>
                  <a:srgbClr val="3013AD"/>
                </a:solidFill>
                <a:latin typeface="Times New Roman" panose="02020603050405020304" pitchFamily="18" charset="0"/>
                <a:cs typeface="Times New Roman" panose="02020603050405020304" pitchFamily="18" charset="0"/>
              </a:rPr>
              <a:t>.</a:t>
            </a:r>
            <a:endParaRPr lang="vi-VN" sz="1500" i="1" dirty="0">
              <a:solidFill>
                <a:srgbClr val="3013AD"/>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2"/>
          </p:nvPr>
        </p:nvSpPr>
        <p:spPr>
          <a:xfrm>
            <a:off x="4682659" y="828339"/>
            <a:ext cx="3675300" cy="4097511"/>
          </a:xfrm>
        </p:spPr>
        <p:txBody>
          <a:bodyPr/>
          <a:lstStyle/>
          <a:p>
            <a:pPr marL="101600" indent="0">
              <a:buNone/>
            </a:pPr>
            <a:r>
              <a:rPr lang="en-US" sz="1500" dirty="0">
                <a:latin typeface="Times New Roman" panose="02020603050405020304" pitchFamily="18" charset="0"/>
                <a:cs typeface="Times New Roman" panose="02020603050405020304" pitchFamily="18" charset="0"/>
              </a:rPr>
              <a:t> </a:t>
            </a:r>
            <a:r>
              <a:rPr lang="en-US" sz="1500" i="1" dirty="0">
                <a:solidFill>
                  <a:srgbClr val="3013AD"/>
                </a:solidFill>
                <a:latin typeface="Times New Roman" panose="02020603050405020304" pitchFamily="18" charset="0"/>
                <a:cs typeface="Times New Roman" panose="02020603050405020304" pitchFamily="18" charset="0"/>
              </a:rPr>
              <a:t>jQuery </a:t>
            </a:r>
            <a:r>
              <a:rPr lang="en-US" sz="1500" i="1" dirty="0" err="1">
                <a:solidFill>
                  <a:srgbClr val="3013AD"/>
                </a:solidFill>
                <a:latin typeface="Times New Roman" panose="02020603050405020304" pitchFamily="18" charset="0"/>
                <a:cs typeface="Times New Roman" panose="02020603050405020304" pitchFamily="18" charset="0"/>
              </a:rPr>
              <a:t>hoạt</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động</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tốt</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trên</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nhiều</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loại</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trình</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duyệt</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khác</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nhau</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Một</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trong</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những</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đối</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thủ</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nặng</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ký</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của</a:t>
            </a:r>
            <a:r>
              <a:rPr lang="en-US" sz="1500" i="1" dirty="0">
                <a:solidFill>
                  <a:srgbClr val="3013AD"/>
                </a:solidFill>
                <a:latin typeface="Times New Roman" panose="02020603050405020304" pitchFamily="18" charset="0"/>
                <a:cs typeface="Times New Roman" panose="02020603050405020304" pitchFamily="18" charset="0"/>
              </a:rPr>
              <a:t> jQuery </a:t>
            </a:r>
            <a:r>
              <a:rPr lang="en-US" sz="1500" i="1" dirty="0" err="1">
                <a:solidFill>
                  <a:srgbClr val="3013AD"/>
                </a:solidFill>
                <a:latin typeface="Times New Roman" panose="02020603050405020304" pitchFamily="18" charset="0"/>
                <a:cs typeface="Times New Roman" panose="02020603050405020304" pitchFamily="18" charset="0"/>
              </a:rPr>
              <a:t>đó</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là</a:t>
            </a:r>
            <a:r>
              <a:rPr lang="en-US" sz="1500" i="1" dirty="0">
                <a:solidFill>
                  <a:srgbClr val="3013AD"/>
                </a:solidFill>
                <a:latin typeface="Times New Roman" panose="02020603050405020304" pitchFamily="18" charset="0"/>
                <a:cs typeface="Times New Roman" panose="02020603050405020304" pitchFamily="18" charset="0"/>
              </a:rPr>
              <a:t> JS Framework</a:t>
            </a:r>
            <a:r>
              <a:rPr lang="en-US" sz="1500" i="1" dirty="0" smtClean="0">
                <a:solidFill>
                  <a:srgbClr val="3013AD"/>
                </a:solidFill>
                <a:latin typeface="Times New Roman" panose="02020603050405020304" pitchFamily="18" charset="0"/>
                <a:cs typeface="Times New Roman" panose="02020603050405020304" pitchFamily="18" charset="0"/>
              </a:rPr>
              <a:t>.</a:t>
            </a:r>
          </a:p>
          <a:p>
            <a:pPr marL="101600" indent="0">
              <a:buNone/>
            </a:pPr>
            <a:r>
              <a:rPr lang="en-US" sz="1500" i="1" dirty="0" err="1" smtClean="0">
                <a:solidFill>
                  <a:srgbClr val="3013AD"/>
                </a:solidFill>
                <a:latin typeface="Times New Roman" panose="02020603050405020304" pitchFamily="18" charset="0"/>
                <a:cs typeface="Times New Roman" panose="02020603050405020304" pitchFamily="18" charset="0"/>
              </a:rPr>
              <a:t>Các</a:t>
            </a:r>
            <a:r>
              <a:rPr lang="en-US" sz="1500" i="1" dirty="0" smtClean="0">
                <a:solidFill>
                  <a:srgbClr val="3013AD"/>
                </a:solidFill>
                <a:latin typeface="Times New Roman" panose="02020603050405020304" pitchFamily="18" charset="0"/>
                <a:cs typeface="Times New Roman" panose="02020603050405020304" pitchFamily="18" charset="0"/>
              </a:rPr>
              <a:t> </a:t>
            </a:r>
            <a:r>
              <a:rPr lang="en-US" sz="1500" i="1" dirty="0">
                <a:solidFill>
                  <a:srgbClr val="3013AD"/>
                </a:solidFill>
                <a:latin typeface="Times New Roman" panose="02020603050405020304" pitchFamily="18" charset="0"/>
                <a:cs typeface="Times New Roman" panose="02020603050405020304" pitchFamily="18" charset="0"/>
              </a:rPr>
              <a:t>module </a:t>
            </a:r>
            <a:r>
              <a:rPr lang="en-US" sz="1500" i="1" dirty="0" err="1">
                <a:solidFill>
                  <a:srgbClr val="3013AD"/>
                </a:solidFill>
                <a:latin typeface="Times New Roman" panose="02020603050405020304" pitchFamily="18" charset="0"/>
                <a:cs typeface="Times New Roman" panose="02020603050405020304" pitchFamily="18" charset="0"/>
              </a:rPr>
              <a:t>phổ</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biến</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của</a:t>
            </a:r>
            <a:r>
              <a:rPr lang="en-US" sz="1500" i="1" dirty="0">
                <a:solidFill>
                  <a:srgbClr val="3013AD"/>
                </a:solidFill>
                <a:latin typeface="Times New Roman" panose="02020603050405020304" pitchFamily="18" charset="0"/>
                <a:cs typeface="Times New Roman" panose="02020603050405020304" pitchFamily="18" charset="0"/>
              </a:rPr>
              <a:t> jQuery </a:t>
            </a:r>
            <a:r>
              <a:rPr lang="en-US" sz="1500" i="1" dirty="0" err="1">
                <a:solidFill>
                  <a:srgbClr val="3013AD"/>
                </a:solidFill>
                <a:latin typeface="Times New Roman" panose="02020603050405020304" pitchFamily="18" charset="0"/>
                <a:cs typeface="Times New Roman" panose="02020603050405020304" pitchFamily="18" charset="0"/>
              </a:rPr>
              <a:t>bao</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gồm</a:t>
            </a:r>
            <a:r>
              <a:rPr lang="en-US" sz="1500" i="1" dirty="0">
                <a:solidFill>
                  <a:srgbClr val="3013AD"/>
                </a:solidFill>
                <a:latin typeface="Times New Roman" panose="02020603050405020304" pitchFamily="18" charset="0"/>
                <a:cs typeface="Times New Roman" panose="02020603050405020304" pitchFamily="18" charset="0"/>
              </a:rPr>
              <a:t>:</a:t>
            </a:r>
            <a:endParaRPr lang="vi-VN" sz="1500" i="1" dirty="0">
              <a:solidFill>
                <a:srgbClr val="3013AD"/>
              </a:solidFill>
              <a:latin typeface="Times New Roman" panose="02020603050405020304" pitchFamily="18" charset="0"/>
              <a:cs typeface="Times New Roman" panose="02020603050405020304" pitchFamily="18" charset="0"/>
            </a:endParaRPr>
          </a:p>
          <a:p>
            <a:pPr lvl="0"/>
            <a:r>
              <a:rPr lang="en-US" sz="1500" i="1" dirty="0">
                <a:solidFill>
                  <a:srgbClr val="3013AD"/>
                </a:solidFill>
                <a:latin typeface="Times New Roman" panose="02020603050405020304" pitchFamily="18" charset="0"/>
                <a:cs typeface="Times New Roman" panose="02020603050405020304" pitchFamily="18" charset="0"/>
              </a:rPr>
              <a:t>Ajax – </a:t>
            </a:r>
            <a:r>
              <a:rPr lang="en-US" sz="1500" i="1" dirty="0" err="1">
                <a:solidFill>
                  <a:srgbClr val="3013AD"/>
                </a:solidFill>
                <a:latin typeface="Times New Roman" panose="02020603050405020304" pitchFamily="18" charset="0"/>
                <a:cs typeface="Times New Roman" panose="02020603050405020304" pitchFamily="18" charset="0"/>
              </a:rPr>
              <a:t>xử</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lý</a:t>
            </a:r>
            <a:r>
              <a:rPr lang="en-US" sz="1500" i="1" dirty="0">
                <a:solidFill>
                  <a:srgbClr val="3013AD"/>
                </a:solidFill>
                <a:latin typeface="Times New Roman" panose="02020603050405020304" pitchFamily="18" charset="0"/>
                <a:cs typeface="Times New Roman" panose="02020603050405020304" pitchFamily="18" charset="0"/>
              </a:rPr>
              <a:t> Ajax</a:t>
            </a:r>
            <a:endParaRPr lang="vi-VN" sz="1500" i="1" dirty="0">
              <a:solidFill>
                <a:srgbClr val="3013AD"/>
              </a:solidFill>
              <a:latin typeface="Times New Roman" panose="02020603050405020304" pitchFamily="18" charset="0"/>
              <a:cs typeface="Times New Roman" panose="02020603050405020304" pitchFamily="18" charset="0"/>
            </a:endParaRPr>
          </a:p>
          <a:p>
            <a:pPr lvl="0"/>
            <a:r>
              <a:rPr lang="en-US" sz="1500" i="1" dirty="0" err="1">
                <a:solidFill>
                  <a:srgbClr val="3013AD"/>
                </a:solidFill>
                <a:latin typeface="Times New Roman" panose="02020603050405020304" pitchFamily="18" charset="0"/>
                <a:cs typeface="Times New Roman" panose="02020603050405020304" pitchFamily="18" charset="0"/>
              </a:rPr>
              <a:t>Atributes</a:t>
            </a:r>
            <a:r>
              <a:rPr lang="en-US" sz="1500" i="1" dirty="0">
                <a:solidFill>
                  <a:srgbClr val="3013AD"/>
                </a:solidFill>
                <a:latin typeface="Times New Roman" panose="02020603050405020304" pitchFamily="18" charset="0"/>
                <a:cs typeface="Times New Roman" panose="02020603050405020304" pitchFamily="18" charset="0"/>
              </a:rPr>
              <a:t> – </a:t>
            </a:r>
            <a:r>
              <a:rPr lang="en-US" sz="1500" i="1" dirty="0" err="1">
                <a:solidFill>
                  <a:srgbClr val="3013AD"/>
                </a:solidFill>
                <a:latin typeface="Times New Roman" panose="02020603050405020304" pitchFamily="18" charset="0"/>
                <a:cs typeface="Times New Roman" panose="02020603050405020304" pitchFamily="18" charset="0"/>
              </a:rPr>
              <a:t>Xử</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lý</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các</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thuộc</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tính</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của</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đối</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tượng</a:t>
            </a:r>
            <a:r>
              <a:rPr lang="en-US" sz="1500" i="1" dirty="0">
                <a:solidFill>
                  <a:srgbClr val="3013AD"/>
                </a:solidFill>
                <a:latin typeface="Times New Roman" panose="02020603050405020304" pitchFamily="18" charset="0"/>
                <a:cs typeface="Times New Roman" panose="02020603050405020304" pitchFamily="18" charset="0"/>
              </a:rPr>
              <a:t> HTML</a:t>
            </a:r>
            <a:endParaRPr lang="vi-VN" sz="1500" i="1" dirty="0">
              <a:solidFill>
                <a:srgbClr val="3013AD"/>
              </a:solidFill>
              <a:latin typeface="Times New Roman" panose="02020603050405020304" pitchFamily="18" charset="0"/>
              <a:cs typeface="Times New Roman" panose="02020603050405020304" pitchFamily="18" charset="0"/>
            </a:endParaRPr>
          </a:p>
          <a:p>
            <a:pPr lvl="0"/>
            <a:r>
              <a:rPr lang="en-US" sz="1500" i="1" dirty="0">
                <a:solidFill>
                  <a:srgbClr val="3013AD"/>
                </a:solidFill>
                <a:latin typeface="Times New Roman" panose="02020603050405020304" pitchFamily="18" charset="0"/>
                <a:cs typeface="Times New Roman" panose="02020603050405020304" pitchFamily="18" charset="0"/>
              </a:rPr>
              <a:t>Effect – </a:t>
            </a:r>
            <a:r>
              <a:rPr lang="en-US" sz="1500" i="1" dirty="0" err="1">
                <a:solidFill>
                  <a:srgbClr val="3013AD"/>
                </a:solidFill>
                <a:latin typeface="Times New Roman" panose="02020603050405020304" pitchFamily="18" charset="0"/>
                <a:cs typeface="Times New Roman" panose="02020603050405020304" pitchFamily="18" charset="0"/>
              </a:rPr>
              <a:t>xử</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lý</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hiệu</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ứng</a:t>
            </a:r>
            <a:endParaRPr lang="vi-VN" sz="1500" i="1" dirty="0">
              <a:solidFill>
                <a:srgbClr val="3013AD"/>
              </a:solidFill>
              <a:latin typeface="Times New Roman" panose="02020603050405020304" pitchFamily="18" charset="0"/>
              <a:cs typeface="Times New Roman" panose="02020603050405020304" pitchFamily="18" charset="0"/>
            </a:endParaRPr>
          </a:p>
          <a:p>
            <a:pPr lvl="0"/>
            <a:r>
              <a:rPr lang="en-US" sz="1500" i="1" dirty="0">
                <a:solidFill>
                  <a:srgbClr val="3013AD"/>
                </a:solidFill>
                <a:latin typeface="Times New Roman" panose="02020603050405020304" pitchFamily="18" charset="0"/>
                <a:cs typeface="Times New Roman" panose="02020603050405020304" pitchFamily="18" charset="0"/>
              </a:rPr>
              <a:t>Event – </a:t>
            </a:r>
            <a:r>
              <a:rPr lang="en-US" sz="1500" i="1" dirty="0" err="1">
                <a:solidFill>
                  <a:srgbClr val="3013AD"/>
                </a:solidFill>
                <a:latin typeface="Times New Roman" panose="02020603050405020304" pitchFamily="18" charset="0"/>
                <a:cs typeface="Times New Roman" panose="02020603050405020304" pitchFamily="18" charset="0"/>
              </a:rPr>
              <a:t>xử</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lý</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sự</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kiện</a:t>
            </a:r>
            <a:endParaRPr lang="vi-VN" sz="1500" i="1" dirty="0">
              <a:solidFill>
                <a:srgbClr val="3013AD"/>
              </a:solidFill>
              <a:latin typeface="Times New Roman" panose="02020603050405020304" pitchFamily="18" charset="0"/>
              <a:cs typeface="Times New Roman" panose="02020603050405020304" pitchFamily="18" charset="0"/>
            </a:endParaRPr>
          </a:p>
          <a:p>
            <a:pPr lvl="0"/>
            <a:r>
              <a:rPr lang="en-US" sz="1500" i="1" dirty="0">
                <a:solidFill>
                  <a:srgbClr val="3013AD"/>
                </a:solidFill>
                <a:latin typeface="Times New Roman" panose="02020603050405020304" pitchFamily="18" charset="0"/>
                <a:cs typeface="Times New Roman" panose="02020603050405020304" pitchFamily="18" charset="0"/>
              </a:rPr>
              <a:t>Form – </a:t>
            </a:r>
            <a:r>
              <a:rPr lang="en-US" sz="1500" i="1" dirty="0" err="1">
                <a:solidFill>
                  <a:srgbClr val="3013AD"/>
                </a:solidFill>
                <a:latin typeface="Times New Roman" panose="02020603050405020304" pitchFamily="18" charset="0"/>
                <a:cs typeface="Times New Roman" panose="02020603050405020304" pitchFamily="18" charset="0"/>
              </a:rPr>
              <a:t>xử</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lý</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sự</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kiện</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liên</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quan</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tới</a:t>
            </a:r>
            <a:r>
              <a:rPr lang="en-US" sz="1500" i="1" dirty="0">
                <a:solidFill>
                  <a:srgbClr val="3013AD"/>
                </a:solidFill>
                <a:latin typeface="Times New Roman" panose="02020603050405020304" pitchFamily="18" charset="0"/>
                <a:cs typeface="Times New Roman" panose="02020603050405020304" pitchFamily="18" charset="0"/>
              </a:rPr>
              <a:t> form</a:t>
            </a:r>
            <a:endParaRPr lang="vi-VN" sz="1500" i="1" dirty="0">
              <a:solidFill>
                <a:srgbClr val="3013AD"/>
              </a:solidFill>
              <a:latin typeface="Times New Roman" panose="02020603050405020304" pitchFamily="18" charset="0"/>
              <a:cs typeface="Times New Roman" panose="02020603050405020304" pitchFamily="18" charset="0"/>
            </a:endParaRPr>
          </a:p>
          <a:p>
            <a:pPr lvl="0"/>
            <a:r>
              <a:rPr lang="en-US" sz="1500" i="1" dirty="0">
                <a:solidFill>
                  <a:srgbClr val="3013AD"/>
                </a:solidFill>
                <a:latin typeface="Times New Roman" panose="02020603050405020304" pitchFamily="18" charset="0"/>
                <a:cs typeface="Times New Roman" panose="02020603050405020304" pitchFamily="18" charset="0"/>
              </a:rPr>
              <a:t>DOM – </a:t>
            </a:r>
            <a:r>
              <a:rPr lang="en-US" sz="1500" i="1" dirty="0" err="1">
                <a:solidFill>
                  <a:srgbClr val="3013AD"/>
                </a:solidFill>
                <a:latin typeface="Times New Roman" panose="02020603050405020304" pitchFamily="18" charset="0"/>
                <a:cs typeface="Times New Roman" panose="02020603050405020304" pitchFamily="18" charset="0"/>
              </a:rPr>
              <a:t>xử</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lý</a:t>
            </a:r>
            <a:r>
              <a:rPr lang="en-US" sz="1500" i="1" dirty="0">
                <a:solidFill>
                  <a:srgbClr val="3013AD"/>
                </a:solidFill>
                <a:latin typeface="Times New Roman" panose="02020603050405020304" pitchFamily="18" charset="0"/>
                <a:cs typeface="Times New Roman" panose="02020603050405020304" pitchFamily="18" charset="0"/>
              </a:rPr>
              <a:t> Data Object Model</a:t>
            </a:r>
            <a:endParaRPr lang="vi-VN" sz="1500" i="1" dirty="0">
              <a:solidFill>
                <a:srgbClr val="3013AD"/>
              </a:solidFill>
              <a:latin typeface="Times New Roman" panose="02020603050405020304" pitchFamily="18" charset="0"/>
              <a:cs typeface="Times New Roman" panose="02020603050405020304" pitchFamily="18" charset="0"/>
            </a:endParaRPr>
          </a:p>
          <a:p>
            <a:pPr lvl="0"/>
            <a:r>
              <a:rPr lang="en-US" sz="1500" i="1" dirty="0">
                <a:solidFill>
                  <a:srgbClr val="3013AD"/>
                </a:solidFill>
                <a:latin typeface="Times New Roman" panose="02020603050405020304" pitchFamily="18" charset="0"/>
                <a:cs typeface="Times New Roman" panose="02020603050405020304" pitchFamily="18" charset="0"/>
              </a:rPr>
              <a:t>Selector – </a:t>
            </a:r>
            <a:r>
              <a:rPr lang="en-US" sz="1500" i="1" dirty="0" err="1">
                <a:solidFill>
                  <a:srgbClr val="3013AD"/>
                </a:solidFill>
                <a:latin typeface="Times New Roman" panose="02020603050405020304" pitchFamily="18" charset="0"/>
                <a:cs typeface="Times New Roman" panose="02020603050405020304" pitchFamily="18" charset="0"/>
              </a:rPr>
              <a:t>xử</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lý</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luồng</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lách</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giữa</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các</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đối</a:t>
            </a:r>
            <a:r>
              <a:rPr lang="en-US" sz="1500" i="1" dirty="0">
                <a:solidFill>
                  <a:srgbClr val="3013AD"/>
                </a:solidFill>
                <a:latin typeface="Times New Roman" panose="02020603050405020304" pitchFamily="18" charset="0"/>
                <a:cs typeface="Times New Roman" panose="02020603050405020304" pitchFamily="18" charset="0"/>
              </a:rPr>
              <a:t> </a:t>
            </a:r>
            <a:r>
              <a:rPr lang="en-US" sz="1500" i="1" dirty="0" err="1">
                <a:solidFill>
                  <a:srgbClr val="3013AD"/>
                </a:solidFill>
                <a:latin typeface="Times New Roman" panose="02020603050405020304" pitchFamily="18" charset="0"/>
                <a:cs typeface="Times New Roman" panose="02020603050405020304" pitchFamily="18" charset="0"/>
              </a:rPr>
              <a:t>tượng</a:t>
            </a:r>
            <a:r>
              <a:rPr lang="en-US" sz="1500" i="1" dirty="0">
                <a:solidFill>
                  <a:srgbClr val="3013AD"/>
                </a:solidFill>
                <a:latin typeface="Times New Roman" panose="02020603050405020304" pitchFamily="18" charset="0"/>
                <a:cs typeface="Times New Roman" panose="02020603050405020304" pitchFamily="18" charset="0"/>
              </a:rPr>
              <a:t> HTML</a:t>
            </a:r>
            <a:endParaRPr lang="vi-VN" sz="1500" i="1" dirty="0">
              <a:solidFill>
                <a:srgbClr val="3013AD"/>
              </a:solidFill>
              <a:latin typeface="Times New Roman" panose="02020603050405020304" pitchFamily="18" charset="0"/>
              <a:cs typeface="Times New Roman" panose="02020603050405020304" pitchFamily="18" charset="0"/>
            </a:endParaRPr>
          </a:p>
          <a:p>
            <a:endParaRPr lang="vi-VN" sz="15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10599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3">
                                            <p:txEl>
                                              <p:pRg st="0" end="0"/>
                                            </p:txEl>
                                          </p:spTgt>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1"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2" dur="500"/>
                                        <p:tgtEl>
                                          <p:spTgt spid="3">
                                            <p:txEl>
                                              <p:pRg st="1" end="1"/>
                                            </p:txEl>
                                          </p:spTgt>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7" dur="500"/>
                                        <p:tgtEl>
                                          <p:spTgt spid="3">
                                            <p:txEl>
                                              <p:pRg st="2" end="2"/>
                                            </p:txEl>
                                          </p:spTgt>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 calcmode="lin" valueType="num">
                                      <p:cBhvr>
                                        <p:cTn id="30"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31"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32" dur="500"/>
                                        <p:tgtEl>
                                          <p:spTgt spid="4">
                                            <p:txEl>
                                              <p:pRg st="0" end="0"/>
                                            </p:txEl>
                                          </p:spTgt>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anim calcmode="lin" valueType="num">
                                      <p:cBhvr>
                                        <p:cTn id="35"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36"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37" dur="500"/>
                                        <p:tgtEl>
                                          <p:spTgt spid="4">
                                            <p:txEl>
                                              <p:pRg st="1" end="1"/>
                                            </p:txEl>
                                          </p:spTgt>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 calcmode="lin" valueType="num">
                                      <p:cBhvr>
                                        <p:cTn id="40"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41"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42" dur="500"/>
                                        <p:tgtEl>
                                          <p:spTgt spid="4">
                                            <p:txEl>
                                              <p:pRg st="2" end="2"/>
                                            </p:txEl>
                                          </p:spTgt>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anim calcmode="lin" valueType="num">
                                      <p:cBhvr>
                                        <p:cTn id="45"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46" dur="5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47" dur="500"/>
                                        <p:tgtEl>
                                          <p:spTgt spid="4">
                                            <p:txEl>
                                              <p:pRg st="3" end="3"/>
                                            </p:txEl>
                                          </p:spTgt>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4">
                                            <p:txEl>
                                              <p:pRg st="4" end="4"/>
                                            </p:txEl>
                                          </p:spTgt>
                                        </p:tgtEl>
                                        <p:attrNameLst>
                                          <p:attrName>style.visibility</p:attrName>
                                        </p:attrNameLst>
                                      </p:cBhvr>
                                      <p:to>
                                        <p:strVal val="visible"/>
                                      </p:to>
                                    </p:set>
                                    <p:anim calcmode="lin" valueType="num">
                                      <p:cBhvr>
                                        <p:cTn id="50" dur="500" fill="hold"/>
                                        <p:tgtEl>
                                          <p:spTgt spid="4">
                                            <p:txEl>
                                              <p:pRg st="4" end="4"/>
                                            </p:txEl>
                                          </p:spTgt>
                                        </p:tgtEl>
                                        <p:attrNameLst>
                                          <p:attrName>ppt_w</p:attrName>
                                        </p:attrNameLst>
                                      </p:cBhvr>
                                      <p:tavLst>
                                        <p:tav tm="0">
                                          <p:val>
                                            <p:fltVal val="0"/>
                                          </p:val>
                                        </p:tav>
                                        <p:tav tm="100000">
                                          <p:val>
                                            <p:strVal val="#ppt_w"/>
                                          </p:val>
                                        </p:tav>
                                      </p:tavLst>
                                    </p:anim>
                                    <p:anim calcmode="lin" valueType="num">
                                      <p:cBhvr>
                                        <p:cTn id="51" dur="500" fill="hold"/>
                                        <p:tgtEl>
                                          <p:spTgt spid="4">
                                            <p:txEl>
                                              <p:pRg st="4" end="4"/>
                                            </p:txEl>
                                          </p:spTgt>
                                        </p:tgtEl>
                                        <p:attrNameLst>
                                          <p:attrName>ppt_h</p:attrName>
                                        </p:attrNameLst>
                                      </p:cBhvr>
                                      <p:tavLst>
                                        <p:tav tm="0">
                                          <p:val>
                                            <p:fltVal val="0"/>
                                          </p:val>
                                        </p:tav>
                                        <p:tav tm="100000">
                                          <p:val>
                                            <p:strVal val="#ppt_h"/>
                                          </p:val>
                                        </p:tav>
                                      </p:tavLst>
                                    </p:anim>
                                    <p:animEffect transition="in" filter="fade">
                                      <p:cBhvr>
                                        <p:cTn id="52" dur="500"/>
                                        <p:tgtEl>
                                          <p:spTgt spid="4">
                                            <p:txEl>
                                              <p:pRg st="4" end="4"/>
                                            </p:txEl>
                                          </p:spTgt>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4">
                                            <p:txEl>
                                              <p:pRg st="5" end="5"/>
                                            </p:txEl>
                                          </p:spTgt>
                                        </p:tgtEl>
                                        <p:attrNameLst>
                                          <p:attrName>style.visibility</p:attrName>
                                        </p:attrNameLst>
                                      </p:cBhvr>
                                      <p:to>
                                        <p:strVal val="visible"/>
                                      </p:to>
                                    </p:set>
                                    <p:anim calcmode="lin" valueType="num">
                                      <p:cBhvr>
                                        <p:cTn id="55" dur="500" fill="hold"/>
                                        <p:tgtEl>
                                          <p:spTgt spid="4">
                                            <p:txEl>
                                              <p:pRg st="5" end="5"/>
                                            </p:txEl>
                                          </p:spTgt>
                                        </p:tgtEl>
                                        <p:attrNameLst>
                                          <p:attrName>ppt_w</p:attrName>
                                        </p:attrNameLst>
                                      </p:cBhvr>
                                      <p:tavLst>
                                        <p:tav tm="0">
                                          <p:val>
                                            <p:fltVal val="0"/>
                                          </p:val>
                                        </p:tav>
                                        <p:tav tm="100000">
                                          <p:val>
                                            <p:strVal val="#ppt_w"/>
                                          </p:val>
                                        </p:tav>
                                      </p:tavLst>
                                    </p:anim>
                                    <p:anim calcmode="lin" valueType="num">
                                      <p:cBhvr>
                                        <p:cTn id="56" dur="500" fill="hold"/>
                                        <p:tgtEl>
                                          <p:spTgt spid="4">
                                            <p:txEl>
                                              <p:pRg st="5" end="5"/>
                                            </p:txEl>
                                          </p:spTgt>
                                        </p:tgtEl>
                                        <p:attrNameLst>
                                          <p:attrName>ppt_h</p:attrName>
                                        </p:attrNameLst>
                                      </p:cBhvr>
                                      <p:tavLst>
                                        <p:tav tm="0">
                                          <p:val>
                                            <p:fltVal val="0"/>
                                          </p:val>
                                        </p:tav>
                                        <p:tav tm="100000">
                                          <p:val>
                                            <p:strVal val="#ppt_h"/>
                                          </p:val>
                                        </p:tav>
                                      </p:tavLst>
                                    </p:anim>
                                    <p:animEffect transition="in" filter="fade">
                                      <p:cBhvr>
                                        <p:cTn id="57" dur="500"/>
                                        <p:tgtEl>
                                          <p:spTgt spid="4">
                                            <p:txEl>
                                              <p:pRg st="5" end="5"/>
                                            </p:txEl>
                                          </p:spTgt>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4">
                                            <p:txEl>
                                              <p:pRg st="6" end="6"/>
                                            </p:txEl>
                                          </p:spTgt>
                                        </p:tgtEl>
                                        <p:attrNameLst>
                                          <p:attrName>style.visibility</p:attrName>
                                        </p:attrNameLst>
                                      </p:cBhvr>
                                      <p:to>
                                        <p:strVal val="visible"/>
                                      </p:to>
                                    </p:set>
                                    <p:anim calcmode="lin" valueType="num">
                                      <p:cBhvr>
                                        <p:cTn id="60" dur="500" fill="hold"/>
                                        <p:tgtEl>
                                          <p:spTgt spid="4">
                                            <p:txEl>
                                              <p:pRg st="6" end="6"/>
                                            </p:txEl>
                                          </p:spTgt>
                                        </p:tgtEl>
                                        <p:attrNameLst>
                                          <p:attrName>ppt_w</p:attrName>
                                        </p:attrNameLst>
                                      </p:cBhvr>
                                      <p:tavLst>
                                        <p:tav tm="0">
                                          <p:val>
                                            <p:fltVal val="0"/>
                                          </p:val>
                                        </p:tav>
                                        <p:tav tm="100000">
                                          <p:val>
                                            <p:strVal val="#ppt_w"/>
                                          </p:val>
                                        </p:tav>
                                      </p:tavLst>
                                    </p:anim>
                                    <p:anim calcmode="lin" valueType="num">
                                      <p:cBhvr>
                                        <p:cTn id="61" dur="500" fill="hold"/>
                                        <p:tgtEl>
                                          <p:spTgt spid="4">
                                            <p:txEl>
                                              <p:pRg st="6" end="6"/>
                                            </p:txEl>
                                          </p:spTgt>
                                        </p:tgtEl>
                                        <p:attrNameLst>
                                          <p:attrName>ppt_h</p:attrName>
                                        </p:attrNameLst>
                                      </p:cBhvr>
                                      <p:tavLst>
                                        <p:tav tm="0">
                                          <p:val>
                                            <p:fltVal val="0"/>
                                          </p:val>
                                        </p:tav>
                                        <p:tav tm="100000">
                                          <p:val>
                                            <p:strVal val="#ppt_h"/>
                                          </p:val>
                                        </p:tav>
                                      </p:tavLst>
                                    </p:anim>
                                    <p:animEffect transition="in" filter="fade">
                                      <p:cBhvr>
                                        <p:cTn id="62" dur="500"/>
                                        <p:tgtEl>
                                          <p:spTgt spid="4">
                                            <p:txEl>
                                              <p:pRg st="6" end="6"/>
                                            </p:txEl>
                                          </p:spTgt>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
                                            <p:txEl>
                                              <p:pRg st="7" end="7"/>
                                            </p:txEl>
                                          </p:spTgt>
                                        </p:tgtEl>
                                        <p:attrNameLst>
                                          <p:attrName>style.visibility</p:attrName>
                                        </p:attrNameLst>
                                      </p:cBhvr>
                                      <p:to>
                                        <p:strVal val="visible"/>
                                      </p:to>
                                    </p:set>
                                    <p:anim calcmode="lin" valueType="num">
                                      <p:cBhvr>
                                        <p:cTn id="65" dur="500" fill="hold"/>
                                        <p:tgtEl>
                                          <p:spTgt spid="4">
                                            <p:txEl>
                                              <p:pRg st="7" end="7"/>
                                            </p:txEl>
                                          </p:spTgt>
                                        </p:tgtEl>
                                        <p:attrNameLst>
                                          <p:attrName>ppt_w</p:attrName>
                                        </p:attrNameLst>
                                      </p:cBhvr>
                                      <p:tavLst>
                                        <p:tav tm="0">
                                          <p:val>
                                            <p:fltVal val="0"/>
                                          </p:val>
                                        </p:tav>
                                        <p:tav tm="100000">
                                          <p:val>
                                            <p:strVal val="#ppt_w"/>
                                          </p:val>
                                        </p:tav>
                                      </p:tavLst>
                                    </p:anim>
                                    <p:anim calcmode="lin" valueType="num">
                                      <p:cBhvr>
                                        <p:cTn id="66" dur="500" fill="hold"/>
                                        <p:tgtEl>
                                          <p:spTgt spid="4">
                                            <p:txEl>
                                              <p:pRg st="7" end="7"/>
                                            </p:txEl>
                                          </p:spTgt>
                                        </p:tgtEl>
                                        <p:attrNameLst>
                                          <p:attrName>ppt_h</p:attrName>
                                        </p:attrNameLst>
                                      </p:cBhvr>
                                      <p:tavLst>
                                        <p:tav tm="0">
                                          <p:val>
                                            <p:fltVal val="0"/>
                                          </p:val>
                                        </p:tav>
                                        <p:tav tm="100000">
                                          <p:val>
                                            <p:strVal val="#ppt_h"/>
                                          </p:val>
                                        </p:tav>
                                      </p:tavLst>
                                    </p:anim>
                                    <p:animEffect transition="in" filter="fade">
                                      <p:cBhvr>
                                        <p:cTn id="67" dur="500"/>
                                        <p:tgtEl>
                                          <p:spTgt spid="4">
                                            <p:txEl>
                                              <p:pRg st="7" end="7"/>
                                            </p:txEl>
                                          </p:spTgt>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4">
                                            <p:txEl>
                                              <p:pRg st="8" end="8"/>
                                            </p:txEl>
                                          </p:spTgt>
                                        </p:tgtEl>
                                        <p:attrNameLst>
                                          <p:attrName>style.visibility</p:attrName>
                                        </p:attrNameLst>
                                      </p:cBhvr>
                                      <p:to>
                                        <p:strVal val="visible"/>
                                      </p:to>
                                    </p:set>
                                    <p:anim calcmode="lin" valueType="num">
                                      <p:cBhvr>
                                        <p:cTn id="70" dur="500" fill="hold"/>
                                        <p:tgtEl>
                                          <p:spTgt spid="4">
                                            <p:txEl>
                                              <p:pRg st="8" end="8"/>
                                            </p:txEl>
                                          </p:spTgt>
                                        </p:tgtEl>
                                        <p:attrNameLst>
                                          <p:attrName>ppt_w</p:attrName>
                                        </p:attrNameLst>
                                      </p:cBhvr>
                                      <p:tavLst>
                                        <p:tav tm="0">
                                          <p:val>
                                            <p:fltVal val="0"/>
                                          </p:val>
                                        </p:tav>
                                        <p:tav tm="100000">
                                          <p:val>
                                            <p:strVal val="#ppt_w"/>
                                          </p:val>
                                        </p:tav>
                                      </p:tavLst>
                                    </p:anim>
                                    <p:anim calcmode="lin" valueType="num">
                                      <p:cBhvr>
                                        <p:cTn id="71" dur="500" fill="hold"/>
                                        <p:tgtEl>
                                          <p:spTgt spid="4">
                                            <p:txEl>
                                              <p:pRg st="8" end="8"/>
                                            </p:txEl>
                                          </p:spTgt>
                                        </p:tgtEl>
                                        <p:attrNameLst>
                                          <p:attrName>ppt_h</p:attrName>
                                        </p:attrNameLst>
                                      </p:cBhvr>
                                      <p:tavLst>
                                        <p:tav tm="0">
                                          <p:val>
                                            <p:fltVal val="0"/>
                                          </p:val>
                                        </p:tav>
                                        <p:tav tm="100000">
                                          <p:val>
                                            <p:strVal val="#ppt_h"/>
                                          </p:val>
                                        </p:tav>
                                      </p:tavLst>
                                    </p:anim>
                                    <p:animEffect transition="in" filter="fade">
                                      <p:cBhvr>
                                        <p:cTn id="7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bldP spid="4"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6"/>
          <p:cNvSpPr txBox="1">
            <a:spLocks noGrp="1"/>
          </p:cNvSpPr>
          <p:nvPr>
            <p:ph type="ctrTitle" idx="4294967295"/>
          </p:nvPr>
        </p:nvSpPr>
        <p:spPr>
          <a:xfrm>
            <a:off x="685800" y="225911"/>
            <a:ext cx="3273014" cy="806823"/>
          </a:xfrm>
          <a:prstGeom prst="rect">
            <a:avLst/>
          </a:prstGeom>
        </p:spPr>
        <p:txBody>
          <a:bodyPr spcFirstLastPara="1" wrap="square" lIns="91425" tIns="91425" rIns="91425" bIns="91425" anchor="b" anchorCtr="0">
            <a:noAutofit/>
          </a:bodyPr>
          <a:lstStyle/>
          <a:p>
            <a:pPr lvl="0"/>
            <a:r>
              <a:rPr lang="en-US" sz="2500" b="1" dirty="0" smtClean="0">
                <a:latin typeface="Times New Roman" panose="02020603050405020304" pitchFamily="18" charset="0"/>
                <a:cs typeface="Times New Roman" panose="02020603050405020304" pitchFamily="18" charset="0"/>
              </a:rPr>
              <a:t>B. </a:t>
            </a:r>
            <a:r>
              <a:rPr lang="en-US" sz="2500" b="1" dirty="0" err="1" smtClean="0">
                <a:latin typeface="Times New Roman" panose="02020603050405020304" pitchFamily="18" charset="0"/>
                <a:cs typeface="Times New Roman" panose="02020603050405020304" pitchFamily="18" charset="0"/>
              </a:rPr>
              <a:t>Lịch</a:t>
            </a:r>
            <a:r>
              <a:rPr lang="en-US" sz="2500" b="1" dirty="0" smtClean="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sử</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của</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Jquery</a:t>
            </a:r>
            <a:endParaRPr sz="2500" b="1" dirty="0">
              <a:latin typeface="Times New Roman" panose="02020603050405020304" pitchFamily="18" charset="0"/>
              <a:cs typeface="Times New Roman" panose="02020603050405020304" pitchFamily="18" charset="0"/>
            </a:endParaRPr>
          </a:p>
        </p:txBody>
      </p:sp>
      <p:sp>
        <p:nvSpPr>
          <p:cNvPr id="404" name="Google Shape;404;p36"/>
          <p:cNvSpPr txBox="1">
            <a:spLocks noGrp="1"/>
          </p:cNvSpPr>
          <p:nvPr>
            <p:ph type="subTitle" idx="4294967295"/>
          </p:nvPr>
        </p:nvSpPr>
        <p:spPr>
          <a:xfrm>
            <a:off x="685800" y="1166576"/>
            <a:ext cx="3369833" cy="2383448"/>
          </a:xfrm>
          <a:prstGeom prst="rect">
            <a:avLst/>
          </a:prstGeom>
        </p:spPr>
        <p:txBody>
          <a:bodyPr spcFirstLastPara="1" wrap="square" lIns="91425" tIns="91425" rIns="91425" bIns="91425" anchor="t" anchorCtr="0">
            <a:noAutofit/>
          </a:bodyPr>
          <a:lstStyle/>
          <a:p>
            <a:pPr marL="0" indent="0">
              <a:buNone/>
            </a:pPr>
            <a:r>
              <a:rPr lang="en-US" sz="2000" dirty="0">
                <a:solidFill>
                  <a:srgbClr val="2AE23C"/>
                </a:solidFill>
                <a:latin typeface="Times New Roman" panose="02020603050405020304" pitchFamily="18" charset="0"/>
                <a:cs typeface="Times New Roman" panose="02020603050405020304" pitchFamily="18" charset="0"/>
              </a:rPr>
              <a:t>jQuery </a:t>
            </a:r>
            <a:r>
              <a:rPr lang="en-US" sz="2000" dirty="0" err="1">
                <a:solidFill>
                  <a:srgbClr val="2AE23C"/>
                </a:solidFill>
                <a:latin typeface="Times New Roman" panose="02020603050405020304" pitchFamily="18" charset="0"/>
                <a:cs typeface="Times New Roman" panose="02020603050405020304" pitchFamily="18" charset="0"/>
              </a:rPr>
              <a:t>được</a:t>
            </a:r>
            <a:r>
              <a:rPr lang="en-US" sz="2000" dirty="0">
                <a:solidFill>
                  <a:srgbClr val="2AE23C"/>
                </a:solidFill>
                <a:latin typeface="Times New Roman" panose="02020603050405020304" pitchFamily="18" charset="0"/>
                <a:cs typeface="Times New Roman" panose="02020603050405020304" pitchFamily="18" charset="0"/>
              </a:rPr>
              <a:t> </a:t>
            </a:r>
            <a:r>
              <a:rPr lang="en-US" sz="2000" dirty="0" err="1">
                <a:solidFill>
                  <a:srgbClr val="2AE23C"/>
                </a:solidFill>
                <a:latin typeface="Times New Roman" panose="02020603050405020304" pitchFamily="18" charset="0"/>
                <a:cs typeface="Times New Roman" panose="02020603050405020304" pitchFamily="18" charset="0"/>
              </a:rPr>
              <a:t>phát</a:t>
            </a:r>
            <a:r>
              <a:rPr lang="en-US" sz="2000" dirty="0">
                <a:solidFill>
                  <a:srgbClr val="2AE23C"/>
                </a:solidFill>
                <a:latin typeface="Times New Roman" panose="02020603050405020304" pitchFamily="18" charset="0"/>
                <a:cs typeface="Times New Roman" panose="02020603050405020304" pitchFamily="18" charset="0"/>
              </a:rPr>
              <a:t> </a:t>
            </a:r>
            <a:r>
              <a:rPr lang="en-US" sz="2000" dirty="0" err="1">
                <a:solidFill>
                  <a:srgbClr val="2AE23C"/>
                </a:solidFill>
                <a:latin typeface="Times New Roman" panose="02020603050405020304" pitchFamily="18" charset="0"/>
                <a:cs typeface="Times New Roman" panose="02020603050405020304" pitchFamily="18" charset="0"/>
              </a:rPr>
              <a:t>hành</a:t>
            </a:r>
            <a:r>
              <a:rPr lang="en-US" sz="2000" dirty="0">
                <a:solidFill>
                  <a:srgbClr val="2AE23C"/>
                </a:solidFill>
                <a:latin typeface="Times New Roman" panose="02020603050405020304" pitchFamily="18" charset="0"/>
                <a:cs typeface="Times New Roman" panose="02020603050405020304" pitchFamily="18" charset="0"/>
              </a:rPr>
              <a:t> </a:t>
            </a:r>
            <a:r>
              <a:rPr lang="en-US" sz="2000" dirty="0" err="1">
                <a:solidFill>
                  <a:srgbClr val="2AE23C"/>
                </a:solidFill>
                <a:latin typeface="Times New Roman" panose="02020603050405020304" pitchFamily="18" charset="0"/>
                <a:cs typeface="Times New Roman" panose="02020603050405020304" pitchFamily="18" charset="0"/>
              </a:rPr>
              <a:t>vào</a:t>
            </a:r>
            <a:r>
              <a:rPr lang="en-US" sz="2000" dirty="0">
                <a:solidFill>
                  <a:srgbClr val="2AE23C"/>
                </a:solidFill>
                <a:latin typeface="Times New Roman" panose="02020603050405020304" pitchFamily="18" charset="0"/>
                <a:cs typeface="Times New Roman" panose="02020603050405020304" pitchFamily="18" charset="0"/>
              </a:rPr>
              <a:t> </a:t>
            </a:r>
            <a:r>
              <a:rPr lang="en-US" sz="2000" dirty="0" err="1">
                <a:solidFill>
                  <a:srgbClr val="2AE23C"/>
                </a:solidFill>
                <a:latin typeface="Times New Roman" panose="02020603050405020304" pitchFamily="18" charset="0"/>
                <a:cs typeface="Times New Roman" panose="02020603050405020304" pitchFamily="18" charset="0"/>
              </a:rPr>
              <a:t>tháng</a:t>
            </a:r>
            <a:r>
              <a:rPr lang="en-US" sz="2000" dirty="0">
                <a:solidFill>
                  <a:srgbClr val="2AE23C"/>
                </a:solidFill>
                <a:latin typeface="Times New Roman" panose="02020603050405020304" pitchFamily="18" charset="0"/>
                <a:cs typeface="Times New Roman" panose="02020603050405020304" pitchFamily="18" charset="0"/>
              </a:rPr>
              <a:t> 1 </a:t>
            </a:r>
            <a:r>
              <a:rPr lang="en-US" sz="2000" dirty="0" err="1">
                <a:solidFill>
                  <a:srgbClr val="2AE23C"/>
                </a:solidFill>
                <a:latin typeface="Times New Roman" panose="02020603050405020304" pitchFamily="18" charset="0"/>
                <a:cs typeface="Times New Roman" panose="02020603050405020304" pitchFamily="18" charset="0"/>
              </a:rPr>
              <a:t>năm</a:t>
            </a:r>
            <a:r>
              <a:rPr lang="en-US" sz="2000" dirty="0">
                <a:solidFill>
                  <a:srgbClr val="2AE23C"/>
                </a:solidFill>
                <a:latin typeface="Times New Roman" panose="02020603050405020304" pitchFamily="18" charset="0"/>
                <a:cs typeface="Times New Roman" panose="02020603050405020304" pitchFamily="18" charset="0"/>
              </a:rPr>
              <a:t> 2006 </a:t>
            </a:r>
            <a:r>
              <a:rPr lang="en-US" sz="2000" dirty="0" err="1">
                <a:solidFill>
                  <a:srgbClr val="2AE23C"/>
                </a:solidFill>
                <a:latin typeface="Times New Roman" panose="02020603050405020304" pitchFamily="18" charset="0"/>
                <a:cs typeface="Times New Roman" panose="02020603050405020304" pitchFamily="18" charset="0"/>
              </a:rPr>
              <a:t>bởi</a:t>
            </a:r>
            <a:r>
              <a:rPr lang="en-US" sz="2000" dirty="0">
                <a:solidFill>
                  <a:srgbClr val="2AE23C"/>
                </a:solidFill>
                <a:latin typeface="Times New Roman" panose="02020603050405020304" pitchFamily="18" charset="0"/>
                <a:cs typeface="Times New Roman" panose="02020603050405020304" pitchFamily="18" charset="0"/>
              </a:rPr>
              <a:t> John </a:t>
            </a:r>
            <a:r>
              <a:rPr lang="en-US" sz="2000" dirty="0" err="1">
                <a:solidFill>
                  <a:srgbClr val="2AE23C"/>
                </a:solidFill>
                <a:latin typeface="Times New Roman" panose="02020603050405020304" pitchFamily="18" charset="0"/>
                <a:cs typeface="Times New Roman" panose="02020603050405020304" pitchFamily="18" charset="0"/>
              </a:rPr>
              <a:t>Resig</a:t>
            </a:r>
            <a:r>
              <a:rPr lang="en-US" sz="2000" dirty="0">
                <a:solidFill>
                  <a:srgbClr val="2AE23C"/>
                </a:solidFill>
                <a:latin typeface="Times New Roman" panose="02020603050405020304" pitchFamily="18" charset="0"/>
                <a:cs typeface="Times New Roman" panose="02020603050405020304" pitchFamily="18" charset="0"/>
              </a:rPr>
              <a:t> </a:t>
            </a:r>
            <a:r>
              <a:rPr lang="en-US" sz="2000" dirty="0" err="1">
                <a:solidFill>
                  <a:srgbClr val="2AE23C"/>
                </a:solidFill>
                <a:latin typeface="Times New Roman" panose="02020603050405020304" pitchFamily="18" charset="0"/>
                <a:cs typeface="Times New Roman" panose="02020603050405020304" pitchFamily="18" charset="0"/>
              </a:rPr>
              <a:t>tại</a:t>
            </a:r>
            <a:r>
              <a:rPr lang="en-US" sz="2000" dirty="0">
                <a:solidFill>
                  <a:srgbClr val="2AE23C"/>
                </a:solidFill>
                <a:latin typeface="Times New Roman" panose="02020603050405020304" pitchFamily="18" charset="0"/>
                <a:cs typeface="Times New Roman" panose="02020603050405020304" pitchFamily="18" charset="0"/>
              </a:rPr>
              <a:t> </a:t>
            </a:r>
            <a:r>
              <a:rPr lang="en-US" sz="2000" dirty="0" err="1">
                <a:solidFill>
                  <a:srgbClr val="2AE23C"/>
                </a:solidFill>
                <a:latin typeface="Times New Roman" panose="02020603050405020304" pitchFamily="18" charset="0"/>
                <a:cs typeface="Times New Roman" panose="02020603050405020304" pitchFamily="18" charset="0"/>
              </a:rPr>
              <a:t>BarCamp</a:t>
            </a:r>
            <a:r>
              <a:rPr lang="en-US" sz="2000" dirty="0">
                <a:solidFill>
                  <a:srgbClr val="2AE23C"/>
                </a:solidFill>
                <a:latin typeface="Times New Roman" panose="02020603050405020304" pitchFamily="18" charset="0"/>
                <a:cs typeface="Times New Roman" panose="02020603050405020304" pitchFamily="18" charset="0"/>
              </a:rPr>
              <a:t> NYC. </a:t>
            </a:r>
            <a:r>
              <a:rPr lang="en-US" sz="2000" dirty="0" err="1">
                <a:solidFill>
                  <a:srgbClr val="2AE23C"/>
                </a:solidFill>
                <a:latin typeface="Times New Roman" panose="02020603050405020304" pitchFamily="18" charset="0"/>
                <a:cs typeface="Times New Roman" panose="02020603050405020304" pitchFamily="18" charset="0"/>
              </a:rPr>
              <a:t>Nó</a:t>
            </a:r>
            <a:r>
              <a:rPr lang="en-US" sz="2000" dirty="0">
                <a:solidFill>
                  <a:srgbClr val="2AE23C"/>
                </a:solidFill>
                <a:latin typeface="Times New Roman" panose="02020603050405020304" pitchFamily="18" charset="0"/>
                <a:cs typeface="Times New Roman" panose="02020603050405020304" pitchFamily="18" charset="0"/>
              </a:rPr>
              <a:t> </a:t>
            </a:r>
            <a:r>
              <a:rPr lang="en-US" sz="2000" dirty="0" err="1">
                <a:solidFill>
                  <a:srgbClr val="2AE23C"/>
                </a:solidFill>
                <a:latin typeface="Times New Roman" panose="02020603050405020304" pitchFamily="18" charset="0"/>
                <a:cs typeface="Times New Roman" panose="02020603050405020304" pitchFamily="18" charset="0"/>
              </a:rPr>
              <a:t>được</a:t>
            </a:r>
            <a:r>
              <a:rPr lang="en-US" sz="2000" dirty="0">
                <a:solidFill>
                  <a:srgbClr val="2AE23C"/>
                </a:solidFill>
                <a:latin typeface="Times New Roman" panose="02020603050405020304" pitchFamily="18" charset="0"/>
                <a:cs typeface="Times New Roman" panose="02020603050405020304" pitchFamily="18" charset="0"/>
              </a:rPr>
              <a:t> </a:t>
            </a:r>
            <a:r>
              <a:rPr lang="en-US" sz="2000" dirty="0" err="1">
                <a:solidFill>
                  <a:srgbClr val="2AE23C"/>
                </a:solidFill>
                <a:latin typeface="Times New Roman" panose="02020603050405020304" pitchFamily="18" charset="0"/>
                <a:cs typeface="Times New Roman" panose="02020603050405020304" pitchFamily="18" charset="0"/>
              </a:rPr>
              <a:t>duy</a:t>
            </a:r>
            <a:r>
              <a:rPr lang="en-US" sz="2000" dirty="0">
                <a:solidFill>
                  <a:srgbClr val="2AE23C"/>
                </a:solidFill>
                <a:latin typeface="Times New Roman" panose="02020603050405020304" pitchFamily="18" charset="0"/>
                <a:cs typeface="Times New Roman" panose="02020603050405020304" pitchFamily="18" charset="0"/>
              </a:rPr>
              <a:t> </a:t>
            </a:r>
            <a:r>
              <a:rPr lang="en-US" sz="2000" dirty="0" err="1">
                <a:solidFill>
                  <a:srgbClr val="2AE23C"/>
                </a:solidFill>
                <a:latin typeface="Times New Roman" panose="02020603050405020304" pitchFamily="18" charset="0"/>
                <a:cs typeface="Times New Roman" panose="02020603050405020304" pitchFamily="18" charset="0"/>
              </a:rPr>
              <a:t>trì</a:t>
            </a:r>
            <a:r>
              <a:rPr lang="en-US" sz="2000" dirty="0">
                <a:solidFill>
                  <a:srgbClr val="2AE23C"/>
                </a:solidFill>
                <a:latin typeface="Times New Roman" panose="02020603050405020304" pitchFamily="18" charset="0"/>
                <a:cs typeface="Times New Roman" panose="02020603050405020304" pitchFamily="18" charset="0"/>
              </a:rPr>
              <a:t> </a:t>
            </a:r>
            <a:r>
              <a:rPr lang="en-US" sz="2000" dirty="0" err="1">
                <a:solidFill>
                  <a:srgbClr val="2AE23C"/>
                </a:solidFill>
                <a:latin typeface="Times New Roman" panose="02020603050405020304" pitchFamily="18" charset="0"/>
                <a:cs typeface="Times New Roman" panose="02020603050405020304" pitchFamily="18" charset="0"/>
              </a:rPr>
              <a:t>và</a:t>
            </a:r>
            <a:r>
              <a:rPr lang="en-US" sz="2000" dirty="0">
                <a:solidFill>
                  <a:srgbClr val="2AE23C"/>
                </a:solidFill>
                <a:latin typeface="Times New Roman" panose="02020603050405020304" pitchFamily="18" charset="0"/>
                <a:cs typeface="Times New Roman" panose="02020603050405020304" pitchFamily="18" charset="0"/>
              </a:rPr>
              <a:t> </a:t>
            </a:r>
            <a:r>
              <a:rPr lang="en-US" sz="2000" dirty="0" err="1">
                <a:solidFill>
                  <a:srgbClr val="2AE23C"/>
                </a:solidFill>
                <a:latin typeface="Times New Roman" panose="02020603050405020304" pitchFamily="18" charset="0"/>
                <a:cs typeface="Times New Roman" panose="02020603050405020304" pitchFamily="18" charset="0"/>
              </a:rPr>
              <a:t>phát</a:t>
            </a:r>
            <a:r>
              <a:rPr lang="en-US" sz="2000" dirty="0">
                <a:solidFill>
                  <a:srgbClr val="2AE23C"/>
                </a:solidFill>
                <a:latin typeface="Times New Roman" panose="02020603050405020304" pitchFamily="18" charset="0"/>
                <a:cs typeface="Times New Roman" panose="02020603050405020304" pitchFamily="18" charset="0"/>
              </a:rPr>
              <a:t> </a:t>
            </a:r>
            <a:r>
              <a:rPr lang="en-US" sz="2000" dirty="0" err="1">
                <a:solidFill>
                  <a:srgbClr val="2AE23C"/>
                </a:solidFill>
                <a:latin typeface="Times New Roman" panose="02020603050405020304" pitchFamily="18" charset="0"/>
                <a:cs typeface="Times New Roman" panose="02020603050405020304" pitchFamily="18" charset="0"/>
              </a:rPr>
              <a:t>triển</a:t>
            </a:r>
            <a:r>
              <a:rPr lang="en-US" sz="2000" dirty="0">
                <a:solidFill>
                  <a:srgbClr val="2AE23C"/>
                </a:solidFill>
                <a:latin typeface="Times New Roman" panose="02020603050405020304" pitchFamily="18" charset="0"/>
                <a:cs typeface="Times New Roman" panose="02020603050405020304" pitchFamily="18" charset="0"/>
              </a:rPr>
              <a:t> </a:t>
            </a:r>
            <a:r>
              <a:rPr lang="en-US" sz="2000" dirty="0" err="1">
                <a:solidFill>
                  <a:srgbClr val="2AE23C"/>
                </a:solidFill>
                <a:latin typeface="Times New Roman" panose="02020603050405020304" pitchFamily="18" charset="0"/>
                <a:cs typeface="Times New Roman" panose="02020603050405020304" pitchFamily="18" charset="0"/>
              </a:rPr>
              <a:t>bởi</a:t>
            </a:r>
            <a:r>
              <a:rPr lang="en-US" sz="2000" dirty="0">
                <a:solidFill>
                  <a:srgbClr val="2AE23C"/>
                </a:solidFill>
                <a:latin typeface="Times New Roman" panose="02020603050405020304" pitchFamily="18" charset="0"/>
                <a:cs typeface="Times New Roman" panose="02020603050405020304" pitchFamily="18" charset="0"/>
              </a:rPr>
              <a:t> </a:t>
            </a:r>
            <a:r>
              <a:rPr lang="en-US" sz="2000" dirty="0" err="1">
                <a:solidFill>
                  <a:srgbClr val="2AE23C"/>
                </a:solidFill>
                <a:latin typeface="Times New Roman" panose="02020603050405020304" pitchFamily="18" charset="0"/>
                <a:cs typeface="Times New Roman" panose="02020603050405020304" pitchFamily="18" charset="0"/>
              </a:rPr>
              <a:t>một</a:t>
            </a:r>
            <a:r>
              <a:rPr lang="en-US" sz="2000" dirty="0">
                <a:solidFill>
                  <a:srgbClr val="2AE23C"/>
                </a:solidFill>
                <a:latin typeface="Times New Roman" panose="02020603050405020304" pitchFamily="18" charset="0"/>
                <a:cs typeface="Times New Roman" panose="02020603050405020304" pitchFamily="18" charset="0"/>
              </a:rPr>
              <a:t> </a:t>
            </a:r>
            <a:r>
              <a:rPr lang="en-US" sz="2000" dirty="0" err="1">
                <a:solidFill>
                  <a:srgbClr val="2AE23C"/>
                </a:solidFill>
                <a:latin typeface="Times New Roman" panose="02020603050405020304" pitchFamily="18" charset="0"/>
                <a:cs typeface="Times New Roman" panose="02020603050405020304" pitchFamily="18" charset="0"/>
              </a:rPr>
              <a:t>nhóm</a:t>
            </a:r>
            <a:r>
              <a:rPr lang="en-US" sz="2000" dirty="0">
                <a:solidFill>
                  <a:srgbClr val="2AE23C"/>
                </a:solidFill>
                <a:latin typeface="Times New Roman" panose="02020603050405020304" pitchFamily="18" charset="0"/>
                <a:cs typeface="Times New Roman" panose="02020603050405020304" pitchFamily="18" charset="0"/>
              </a:rPr>
              <a:t> </a:t>
            </a:r>
            <a:r>
              <a:rPr lang="en-US" sz="2000" dirty="0" err="1">
                <a:solidFill>
                  <a:srgbClr val="2AE23C"/>
                </a:solidFill>
                <a:latin typeface="Times New Roman" panose="02020603050405020304" pitchFamily="18" charset="0"/>
                <a:cs typeface="Times New Roman" panose="02020603050405020304" pitchFamily="18" charset="0"/>
              </a:rPr>
              <a:t>các</a:t>
            </a:r>
            <a:r>
              <a:rPr lang="en-US" sz="2000" dirty="0">
                <a:solidFill>
                  <a:srgbClr val="2AE23C"/>
                </a:solidFill>
                <a:latin typeface="Times New Roman" panose="02020603050405020304" pitchFamily="18" charset="0"/>
                <a:cs typeface="Times New Roman" panose="02020603050405020304" pitchFamily="18" charset="0"/>
              </a:rPr>
              <a:t> </a:t>
            </a:r>
            <a:r>
              <a:rPr lang="en-US" sz="2000" dirty="0" err="1">
                <a:solidFill>
                  <a:srgbClr val="2AE23C"/>
                </a:solidFill>
                <a:latin typeface="Times New Roman" panose="02020603050405020304" pitchFamily="18" charset="0"/>
                <a:cs typeface="Times New Roman" panose="02020603050405020304" pitchFamily="18" charset="0"/>
              </a:rPr>
              <a:t>nhà</a:t>
            </a:r>
            <a:r>
              <a:rPr lang="en-US" sz="2000" dirty="0">
                <a:solidFill>
                  <a:srgbClr val="2AE23C"/>
                </a:solidFill>
                <a:latin typeface="Times New Roman" panose="02020603050405020304" pitchFamily="18" charset="0"/>
                <a:cs typeface="Times New Roman" panose="02020603050405020304" pitchFamily="18" charset="0"/>
              </a:rPr>
              <a:t> </a:t>
            </a:r>
            <a:r>
              <a:rPr lang="en-US" sz="2000" dirty="0" err="1">
                <a:solidFill>
                  <a:srgbClr val="2AE23C"/>
                </a:solidFill>
                <a:latin typeface="Times New Roman" panose="02020603050405020304" pitchFamily="18" charset="0"/>
                <a:cs typeface="Times New Roman" panose="02020603050405020304" pitchFamily="18" charset="0"/>
              </a:rPr>
              <a:t>phát</a:t>
            </a:r>
            <a:r>
              <a:rPr lang="en-US" sz="2000" dirty="0">
                <a:solidFill>
                  <a:srgbClr val="2AE23C"/>
                </a:solidFill>
                <a:latin typeface="Times New Roman" panose="02020603050405020304" pitchFamily="18" charset="0"/>
                <a:cs typeface="Times New Roman" panose="02020603050405020304" pitchFamily="18" charset="0"/>
              </a:rPr>
              <a:t> </a:t>
            </a:r>
            <a:r>
              <a:rPr lang="en-US" sz="2000" dirty="0" err="1">
                <a:solidFill>
                  <a:srgbClr val="2AE23C"/>
                </a:solidFill>
                <a:latin typeface="Times New Roman" panose="02020603050405020304" pitchFamily="18" charset="0"/>
                <a:cs typeface="Times New Roman" panose="02020603050405020304" pitchFamily="18" charset="0"/>
              </a:rPr>
              <a:t>triển</a:t>
            </a:r>
            <a:r>
              <a:rPr lang="en-US" sz="2000" dirty="0">
                <a:solidFill>
                  <a:srgbClr val="2AE23C"/>
                </a:solidFill>
                <a:latin typeface="Times New Roman" panose="02020603050405020304" pitchFamily="18" charset="0"/>
                <a:cs typeface="Times New Roman" panose="02020603050405020304" pitchFamily="18" charset="0"/>
              </a:rPr>
              <a:t> </a:t>
            </a:r>
            <a:r>
              <a:rPr lang="en-US" sz="2000" dirty="0" err="1">
                <a:solidFill>
                  <a:srgbClr val="2AE23C"/>
                </a:solidFill>
                <a:latin typeface="Times New Roman" panose="02020603050405020304" pitchFamily="18" charset="0"/>
                <a:cs typeface="Times New Roman" panose="02020603050405020304" pitchFamily="18" charset="0"/>
              </a:rPr>
              <a:t>của</a:t>
            </a:r>
            <a:r>
              <a:rPr lang="en-US" sz="2000" dirty="0">
                <a:solidFill>
                  <a:srgbClr val="2AE23C"/>
                </a:solidFill>
                <a:latin typeface="Times New Roman" panose="02020603050405020304" pitchFamily="18" charset="0"/>
                <a:cs typeface="Times New Roman" panose="02020603050405020304" pitchFamily="18" charset="0"/>
              </a:rPr>
              <a:t> Google </a:t>
            </a:r>
            <a:r>
              <a:rPr lang="en-US" sz="2000" dirty="0" err="1">
                <a:solidFill>
                  <a:srgbClr val="2AE23C"/>
                </a:solidFill>
                <a:latin typeface="Times New Roman" panose="02020603050405020304" pitchFamily="18" charset="0"/>
                <a:cs typeface="Times New Roman" panose="02020603050405020304" pitchFamily="18" charset="0"/>
              </a:rPr>
              <a:t>đứng</a:t>
            </a:r>
            <a:r>
              <a:rPr lang="en-US" sz="2000" dirty="0">
                <a:solidFill>
                  <a:srgbClr val="2AE23C"/>
                </a:solidFill>
                <a:latin typeface="Times New Roman" panose="02020603050405020304" pitchFamily="18" charset="0"/>
                <a:cs typeface="Times New Roman" panose="02020603050405020304" pitchFamily="18" charset="0"/>
              </a:rPr>
              <a:t> </a:t>
            </a:r>
            <a:r>
              <a:rPr lang="en-US" sz="2000" dirty="0" err="1" smtClean="0">
                <a:solidFill>
                  <a:srgbClr val="2AE23C"/>
                </a:solidFill>
                <a:latin typeface="Times New Roman" panose="02020603050405020304" pitchFamily="18" charset="0"/>
                <a:cs typeface="Times New Roman" panose="02020603050405020304" pitchFamily="18" charset="0"/>
              </a:rPr>
              <a:t>đầu</a:t>
            </a:r>
            <a:r>
              <a:rPr lang="en-US" sz="2000" dirty="0" smtClean="0">
                <a:solidFill>
                  <a:srgbClr val="2AE23C"/>
                </a:solidFill>
                <a:latin typeface="Times New Roman" panose="02020603050405020304" pitchFamily="18" charset="0"/>
                <a:cs typeface="Times New Roman" panose="02020603050405020304" pitchFamily="18" charset="0"/>
              </a:rPr>
              <a:t> </a:t>
            </a:r>
            <a:r>
              <a:rPr lang="en-US" sz="2000" dirty="0" err="1" smtClean="0">
                <a:solidFill>
                  <a:srgbClr val="2AE23C"/>
                </a:solidFill>
                <a:latin typeface="Times New Roman" panose="02020603050405020304" pitchFamily="18" charset="0"/>
                <a:cs typeface="Times New Roman" panose="02020603050405020304" pitchFamily="18" charset="0"/>
              </a:rPr>
              <a:t>là</a:t>
            </a:r>
            <a:r>
              <a:rPr lang="en-US" sz="2000" dirty="0" smtClean="0">
                <a:solidFill>
                  <a:srgbClr val="2AE23C"/>
                </a:solidFill>
                <a:latin typeface="Times New Roman" panose="02020603050405020304" pitchFamily="18" charset="0"/>
                <a:cs typeface="Times New Roman" panose="02020603050405020304" pitchFamily="18" charset="0"/>
              </a:rPr>
              <a:t> </a:t>
            </a:r>
            <a:r>
              <a:rPr lang="en-US" sz="2000" dirty="0">
                <a:solidFill>
                  <a:srgbClr val="2AE23C"/>
                </a:solidFill>
                <a:latin typeface="Times New Roman" panose="02020603050405020304" pitchFamily="18" charset="0"/>
                <a:cs typeface="Times New Roman" panose="02020603050405020304" pitchFamily="18" charset="0"/>
              </a:rPr>
              <a:t>Timmy Wilson.</a:t>
            </a:r>
            <a:endParaRPr lang="vi-VN" sz="2000" dirty="0">
              <a:solidFill>
                <a:srgbClr val="2AE23C"/>
              </a:solidFill>
              <a:latin typeface="Times New Roman" panose="02020603050405020304" pitchFamily="18" charset="0"/>
              <a:cs typeface="Times New Roman" panose="02020603050405020304" pitchFamily="18" charset="0"/>
            </a:endParaRPr>
          </a:p>
          <a:p>
            <a:pPr marL="0" lvl="0" indent="0" algn="l" rtl="0">
              <a:spcBef>
                <a:spcPts val="600"/>
              </a:spcBef>
              <a:spcAft>
                <a:spcPts val="0"/>
              </a:spcAft>
              <a:buNone/>
            </a:pPr>
            <a:endParaRPr sz="3600" b="1" dirty="0"/>
          </a:p>
        </p:txBody>
      </p:sp>
      <p:sp>
        <p:nvSpPr>
          <p:cNvPr id="406" name="Google Shape;406;p3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7" name="Picture 6"/>
          <p:cNvPicPr/>
          <p:nvPr/>
        </p:nvPicPr>
        <p:blipFill>
          <a:blip r:embed="rId3"/>
          <a:stretch>
            <a:fillRect/>
          </a:stretch>
        </p:blipFill>
        <p:spPr>
          <a:xfrm>
            <a:off x="4055633" y="225911"/>
            <a:ext cx="5088367" cy="4720740"/>
          </a:xfrm>
          <a:prstGeom prst="rect">
            <a:avLst/>
          </a:prstGeom>
        </p:spPr>
      </p:pic>
      <p:sp>
        <p:nvSpPr>
          <p:cNvPr id="2" name="TextBox 1"/>
          <p:cNvSpPr txBox="1"/>
          <p:nvPr/>
        </p:nvSpPr>
        <p:spPr>
          <a:xfrm>
            <a:off x="774551" y="3818965"/>
            <a:ext cx="2979868" cy="707886"/>
          </a:xfrm>
          <a:prstGeom prst="rect">
            <a:avLst/>
          </a:prstGeom>
          <a:noFill/>
        </p:spPr>
        <p:txBody>
          <a:bodyPr wrap="square" rtlCol="0">
            <a:spAutoFit/>
          </a:bodyPr>
          <a:lstStyle/>
          <a:p>
            <a:r>
              <a:rPr lang="en-US" sz="2000" b="1" dirty="0" err="1">
                <a:solidFill>
                  <a:srgbClr val="2AE23C"/>
                </a:solidFill>
                <a:latin typeface="Times New Roman" panose="02020603050405020304" pitchFamily="18" charset="0"/>
                <a:cs typeface="Times New Roman" panose="02020603050405020304" pitchFamily="18" charset="0"/>
              </a:rPr>
              <a:t>Dưới</a:t>
            </a:r>
            <a:r>
              <a:rPr lang="en-US" sz="2000" b="1" dirty="0">
                <a:solidFill>
                  <a:srgbClr val="2AE23C"/>
                </a:solidFill>
                <a:latin typeface="Times New Roman" panose="02020603050405020304" pitchFamily="18" charset="0"/>
                <a:cs typeface="Times New Roman" panose="02020603050405020304" pitchFamily="18" charset="0"/>
              </a:rPr>
              <a:t> </a:t>
            </a:r>
            <a:r>
              <a:rPr lang="en-US" sz="2000" b="1" dirty="0" err="1">
                <a:solidFill>
                  <a:srgbClr val="2AE23C"/>
                </a:solidFill>
                <a:latin typeface="Times New Roman" panose="02020603050405020304" pitchFamily="18" charset="0"/>
                <a:cs typeface="Times New Roman" panose="02020603050405020304" pitchFamily="18" charset="0"/>
              </a:rPr>
              <a:t>đây</a:t>
            </a:r>
            <a:r>
              <a:rPr lang="en-US" sz="2000" b="1" dirty="0">
                <a:solidFill>
                  <a:srgbClr val="2AE23C"/>
                </a:solidFill>
                <a:latin typeface="Times New Roman" panose="02020603050405020304" pitchFamily="18" charset="0"/>
                <a:cs typeface="Times New Roman" panose="02020603050405020304" pitchFamily="18" charset="0"/>
              </a:rPr>
              <a:t> </a:t>
            </a:r>
            <a:r>
              <a:rPr lang="en-US" sz="2000" b="1" dirty="0" err="1">
                <a:solidFill>
                  <a:srgbClr val="2AE23C"/>
                </a:solidFill>
                <a:latin typeface="Times New Roman" panose="02020603050405020304" pitchFamily="18" charset="0"/>
                <a:cs typeface="Times New Roman" panose="02020603050405020304" pitchFamily="18" charset="0"/>
              </a:rPr>
              <a:t>là</a:t>
            </a:r>
            <a:r>
              <a:rPr lang="en-US" sz="2000" b="1" dirty="0">
                <a:solidFill>
                  <a:srgbClr val="2AE23C"/>
                </a:solidFill>
                <a:latin typeface="Times New Roman" panose="02020603050405020304" pitchFamily="18" charset="0"/>
                <a:cs typeface="Times New Roman" panose="02020603050405020304" pitchFamily="18" charset="0"/>
              </a:rPr>
              <a:t> </a:t>
            </a:r>
            <a:r>
              <a:rPr lang="en-US" sz="2000" b="1" dirty="0" err="1">
                <a:solidFill>
                  <a:srgbClr val="2AE23C"/>
                </a:solidFill>
                <a:latin typeface="Times New Roman" panose="02020603050405020304" pitchFamily="18" charset="0"/>
                <a:cs typeface="Times New Roman" panose="02020603050405020304" pitchFamily="18" charset="0"/>
              </a:rPr>
              <a:t>lịch</a:t>
            </a:r>
            <a:r>
              <a:rPr lang="en-US" sz="2000" b="1" dirty="0">
                <a:solidFill>
                  <a:srgbClr val="2AE23C"/>
                </a:solidFill>
                <a:latin typeface="Times New Roman" panose="02020603050405020304" pitchFamily="18" charset="0"/>
                <a:cs typeface="Times New Roman" panose="02020603050405020304" pitchFamily="18" charset="0"/>
              </a:rPr>
              <a:t> </a:t>
            </a:r>
            <a:r>
              <a:rPr lang="en-US" sz="2000" b="1" dirty="0" err="1">
                <a:solidFill>
                  <a:srgbClr val="2AE23C"/>
                </a:solidFill>
                <a:latin typeface="Times New Roman" panose="02020603050405020304" pitchFamily="18" charset="0"/>
                <a:cs typeface="Times New Roman" panose="02020603050405020304" pitchFamily="18" charset="0"/>
              </a:rPr>
              <a:t>sử</a:t>
            </a:r>
            <a:r>
              <a:rPr lang="en-US" sz="2000" b="1" dirty="0">
                <a:solidFill>
                  <a:srgbClr val="2AE23C"/>
                </a:solidFill>
                <a:latin typeface="Times New Roman" panose="02020603050405020304" pitchFamily="18" charset="0"/>
                <a:cs typeface="Times New Roman" panose="02020603050405020304" pitchFamily="18" charset="0"/>
              </a:rPr>
              <a:t> </a:t>
            </a:r>
            <a:r>
              <a:rPr lang="en-US" sz="2000" b="1" dirty="0" err="1">
                <a:solidFill>
                  <a:srgbClr val="2AE23C"/>
                </a:solidFill>
                <a:latin typeface="Times New Roman" panose="02020603050405020304" pitchFamily="18" charset="0"/>
                <a:cs typeface="Times New Roman" panose="02020603050405020304" pitchFamily="18" charset="0"/>
              </a:rPr>
              <a:t>các</a:t>
            </a:r>
            <a:r>
              <a:rPr lang="en-US" sz="2000" b="1" dirty="0">
                <a:solidFill>
                  <a:srgbClr val="2AE23C"/>
                </a:solidFill>
                <a:latin typeface="Times New Roman" panose="02020603050405020304" pitchFamily="18" charset="0"/>
                <a:cs typeface="Times New Roman" panose="02020603050405020304" pitchFamily="18" charset="0"/>
              </a:rPr>
              <a:t> </a:t>
            </a:r>
            <a:r>
              <a:rPr lang="en-US" sz="2000" b="1" dirty="0" err="1">
                <a:solidFill>
                  <a:srgbClr val="2AE23C"/>
                </a:solidFill>
                <a:latin typeface="Times New Roman" panose="02020603050405020304" pitchFamily="18" charset="0"/>
                <a:cs typeface="Times New Roman" panose="02020603050405020304" pitchFamily="18" charset="0"/>
              </a:rPr>
              <a:t>phiên</a:t>
            </a:r>
            <a:r>
              <a:rPr lang="en-US" sz="2000" b="1" dirty="0">
                <a:solidFill>
                  <a:srgbClr val="2AE23C"/>
                </a:solidFill>
                <a:latin typeface="Times New Roman" panose="02020603050405020304" pitchFamily="18" charset="0"/>
                <a:cs typeface="Times New Roman" panose="02020603050405020304" pitchFamily="18" charset="0"/>
              </a:rPr>
              <a:t> </a:t>
            </a:r>
            <a:r>
              <a:rPr lang="en-US" sz="2000" b="1" dirty="0" err="1">
                <a:solidFill>
                  <a:srgbClr val="2AE23C"/>
                </a:solidFill>
                <a:latin typeface="Times New Roman" panose="02020603050405020304" pitchFamily="18" charset="0"/>
                <a:cs typeface="Times New Roman" panose="02020603050405020304" pitchFamily="18" charset="0"/>
              </a:rPr>
              <a:t>bản</a:t>
            </a:r>
            <a:r>
              <a:rPr lang="en-US" sz="2000" b="1" dirty="0">
                <a:solidFill>
                  <a:srgbClr val="2AE23C"/>
                </a:solidFill>
                <a:latin typeface="Times New Roman" panose="02020603050405020304" pitchFamily="18" charset="0"/>
                <a:cs typeface="Times New Roman" panose="02020603050405020304" pitchFamily="18" charset="0"/>
              </a:rPr>
              <a:t> </a:t>
            </a:r>
            <a:r>
              <a:rPr lang="en-US" sz="2000" b="1" dirty="0" err="1">
                <a:solidFill>
                  <a:srgbClr val="2AE23C"/>
                </a:solidFill>
                <a:latin typeface="Times New Roman" panose="02020603050405020304" pitchFamily="18" charset="0"/>
                <a:cs typeface="Times New Roman" panose="02020603050405020304" pitchFamily="18" charset="0"/>
              </a:rPr>
              <a:t>của</a:t>
            </a:r>
            <a:r>
              <a:rPr lang="en-US" sz="2000" b="1" dirty="0">
                <a:solidFill>
                  <a:srgbClr val="2AE23C"/>
                </a:solidFill>
                <a:latin typeface="Times New Roman" panose="02020603050405020304" pitchFamily="18" charset="0"/>
                <a:cs typeface="Times New Roman" panose="02020603050405020304" pitchFamily="18" charset="0"/>
              </a:rPr>
              <a:t> jQuery</a:t>
            </a:r>
            <a:endParaRPr lang="vi-VN" sz="2000" b="1" dirty="0">
              <a:solidFill>
                <a:srgbClr val="2AE23C"/>
              </a:solidFill>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03"/>
                                        </p:tgtEl>
                                        <p:attrNameLst>
                                          <p:attrName>style.visibility</p:attrName>
                                        </p:attrNameLst>
                                      </p:cBhvr>
                                      <p:to>
                                        <p:strVal val="visible"/>
                                      </p:to>
                                    </p:set>
                                    <p:anim calcmode="lin" valueType="num">
                                      <p:cBhvr>
                                        <p:cTn id="7" dur="500" fill="hold"/>
                                        <p:tgtEl>
                                          <p:spTgt spid="403"/>
                                        </p:tgtEl>
                                        <p:attrNameLst>
                                          <p:attrName>ppt_w</p:attrName>
                                        </p:attrNameLst>
                                      </p:cBhvr>
                                      <p:tavLst>
                                        <p:tav tm="0">
                                          <p:val>
                                            <p:fltVal val="0"/>
                                          </p:val>
                                        </p:tav>
                                        <p:tav tm="100000">
                                          <p:val>
                                            <p:strVal val="#ppt_w"/>
                                          </p:val>
                                        </p:tav>
                                      </p:tavLst>
                                    </p:anim>
                                    <p:anim calcmode="lin" valueType="num">
                                      <p:cBhvr>
                                        <p:cTn id="8" dur="500" fill="hold"/>
                                        <p:tgtEl>
                                          <p:spTgt spid="403"/>
                                        </p:tgtEl>
                                        <p:attrNameLst>
                                          <p:attrName>ppt_h</p:attrName>
                                        </p:attrNameLst>
                                      </p:cBhvr>
                                      <p:tavLst>
                                        <p:tav tm="0">
                                          <p:val>
                                            <p:fltVal val="0"/>
                                          </p:val>
                                        </p:tav>
                                        <p:tav tm="100000">
                                          <p:val>
                                            <p:strVal val="#ppt_h"/>
                                          </p:val>
                                        </p:tav>
                                      </p:tavLst>
                                    </p:anim>
                                    <p:animEffect transition="in" filter="fade">
                                      <p:cBhvr>
                                        <p:cTn id="9" dur="500"/>
                                        <p:tgtEl>
                                          <p:spTgt spid="403"/>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04">
                                            <p:txEl>
                                              <p:pRg st="0" end="0"/>
                                            </p:txEl>
                                          </p:spTgt>
                                        </p:tgtEl>
                                        <p:attrNameLst>
                                          <p:attrName>style.visibility</p:attrName>
                                        </p:attrNameLst>
                                      </p:cBhvr>
                                      <p:to>
                                        <p:strVal val="visible"/>
                                      </p:to>
                                    </p:set>
                                    <p:animEffect transition="in" filter="barn(inVertical)">
                                      <p:cBhvr>
                                        <p:cTn id="14" dur="500"/>
                                        <p:tgtEl>
                                          <p:spTgt spid="404">
                                            <p:txEl>
                                              <p:pRg st="0" end="0"/>
                                            </p:txEl>
                                          </p:spTgt>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 grpId="0"/>
      <p:bldP spid="404" grpId="0" build="p"/>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7" name="Google Shape;167;p23"/>
          <p:cNvSpPr txBox="1">
            <a:spLocks noGrp="1"/>
          </p:cNvSpPr>
          <p:nvPr>
            <p:ph type="title"/>
          </p:nvPr>
        </p:nvSpPr>
        <p:spPr>
          <a:xfrm>
            <a:off x="377207" y="226500"/>
            <a:ext cx="5362826" cy="515778"/>
          </a:xfrm>
          <a:prstGeom prst="rect">
            <a:avLst/>
          </a:prstGeom>
        </p:spPr>
        <p:txBody>
          <a:bodyPr spcFirstLastPara="1" wrap="square" lIns="91425" tIns="91425" rIns="91425" bIns="91425" anchor="b" anchorCtr="0">
            <a:noAutofit/>
          </a:bodyPr>
          <a:lstStyle/>
          <a:p>
            <a:r>
              <a:rPr lang="en-US" sz="2500" b="1" dirty="0" err="1">
                <a:latin typeface="Times New Roman" panose="02020603050405020304" pitchFamily="18" charset="0"/>
                <a:cs typeface="Times New Roman" panose="02020603050405020304" pitchFamily="18" charset="0"/>
              </a:rPr>
              <a:t>Các</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tính</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năng</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quan</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trọng</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của</a:t>
            </a:r>
            <a:r>
              <a:rPr lang="en-US" sz="2500" b="1" dirty="0">
                <a:latin typeface="Times New Roman" panose="02020603050405020304" pitchFamily="18" charset="0"/>
                <a:cs typeface="Times New Roman" panose="02020603050405020304" pitchFamily="18" charset="0"/>
              </a:rPr>
              <a:t> jQuery</a:t>
            </a:r>
            <a:endParaRPr lang="vi-VN" sz="2500" dirty="0">
              <a:latin typeface="Times New Roman" panose="02020603050405020304" pitchFamily="18" charset="0"/>
              <a:cs typeface="Times New Roman" panose="02020603050405020304" pitchFamily="18" charset="0"/>
            </a:endParaRPr>
          </a:p>
        </p:txBody>
      </p:sp>
      <p:sp>
        <p:nvSpPr>
          <p:cNvPr id="168" name="Google Shape;168;p23"/>
          <p:cNvSpPr/>
          <p:nvPr/>
        </p:nvSpPr>
        <p:spPr>
          <a:xfrm>
            <a:off x="2007856" y="1013040"/>
            <a:ext cx="1617338" cy="2412300"/>
          </a:xfrm>
          <a:prstGeom prst="ellipse">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lvl="0" algn="ct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Tương</a:t>
            </a:r>
            <a:r>
              <a:rPr lang="en-US" sz="2000" b="1" i="1" dirty="0">
                <a:solidFill>
                  <a:schemeClr val="accent6">
                    <a:lumMod val="25000"/>
                  </a:schemeClr>
                </a:solidFill>
                <a:latin typeface="Times New Roman" panose="02020603050405020304" pitchFamily="18" charset="0"/>
                <a:cs typeface="Times New Roman" panose="02020603050405020304" pitchFamily="18" charset="0"/>
              </a:rPr>
              <a:t> </a:t>
            </a: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thích</a:t>
            </a:r>
            <a:r>
              <a:rPr lang="en-US" sz="2000" b="1" i="1" dirty="0">
                <a:solidFill>
                  <a:schemeClr val="accent6">
                    <a:lumMod val="25000"/>
                  </a:schemeClr>
                </a:solidFill>
                <a:latin typeface="Times New Roman" panose="02020603050405020304" pitchFamily="18" charset="0"/>
                <a:cs typeface="Times New Roman" panose="02020603050405020304" pitchFamily="18" charset="0"/>
              </a:rPr>
              <a:t> </a:t>
            </a: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đa</a:t>
            </a:r>
            <a:r>
              <a:rPr lang="en-US" sz="2000" b="1" i="1" dirty="0">
                <a:solidFill>
                  <a:schemeClr val="accent6">
                    <a:lumMod val="25000"/>
                  </a:schemeClr>
                </a:solidFill>
                <a:latin typeface="Times New Roman" panose="02020603050405020304" pitchFamily="18" charset="0"/>
                <a:cs typeface="Times New Roman" panose="02020603050405020304" pitchFamily="18" charset="0"/>
              </a:rPr>
              <a:t> </a:t>
            </a: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nền</a:t>
            </a:r>
            <a:r>
              <a:rPr lang="en-US" sz="2000" b="1" i="1" dirty="0">
                <a:solidFill>
                  <a:schemeClr val="accent6">
                    <a:lumMod val="25000"/>
                  </a:schemeClr>
                </a:solidFill>
                <a:latin typeface="Times New Roman" panose="02020603050405020304" pitchFamily="18" charset="0"/>
                <a:cs typeface="Times New Roman" panose="02020603050405020304" pitchFamily="18" charset="0"/>
              </a:rPr>
              <a:t> </a:t>
            </a: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tảng</a:t>
            </a:r>
            <a:endParaRPr sz="2000" i="1" dirty="0">
              <a:solidFill>
                <a:schemeClr val="accent6">
                  <a:lumMod val="25000"/>
                </a:schemeClr>
              </a:solidFill>
              <a:latin typeface="Times New Roman" panose="02020603050405020304" pitchFamily="18" charset="0"/>
              <a:ea typeface="Source Sans Pro"/>
              <a:cs typeface="Times New Roman" panose="02020603050405020304" pitchFamily="18" charset="0"/>
              <a:sym typeface="Source Sans Pro"/>
            </a:endParaRPr>
          </a:p>
        </p:txBody>
      </p:sp>
      <p:sp>
        <p:nvSpPr>
          <p:cNvPr id="169" name="Google Shape;169;p23"/>
          <p:cNvSpPr/>
          <p:nvPr/>
        </p:nvSpPr>
        <p:spPr>
          <a:xfrm>
            <a:off x="328775" y="1013040"/>
            <a:ext cx="1589285" cy="2412300"/>
          </a:xfrm>
          <a:prstGeom prst="ellipse">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lvl="0" algn="ctr"/>
            <a:r>
              <a:rPr lang="vi-VN" sz="2000" b="1" i="1" dirty="0" smtClean="0">
                <a:solidFill>
                  <a:schemeClr val="accent6">
                    <a:lumMod val="25000"/>
                  </a:schemeClr>
                </a:solidFill>
                <a:latin typeface="+mj-lt"/>
                <a:ea typeface="Source Sans Pro"/>
                <a:cs typeface="Source Sans Pro"/>
                <a:sym typeface="Source Sans Pro"/>
              </a:rPr>
              <a:t>Gọn </a:t>
            </a:r>
            <a:r>
              <a:rPr lang="vi-VN" sz="2000" b="1" i="1" dirty="0">
                <a:solidFill>
                  <a:schemeClr val="accent6">
                    <a:lumMod val="25000"/>
                  </a:schemeClr>
                </a:solidFill>
                <a:latin typeface="+mj-lt"/>
                <a:ea typeface="Source Sans Pro"/>
                <a:cs typeface="Source Sans Pro"/>
                <a:sym typeface="Source Sans Pro"/>
              </a:rPr>
              <a:t>nhẹ</a:t>
            </a:r>
            <a:endParaRPr sz="2000" b="1" i="1" dirty="0">
              <a:solidFill>
                <a:schemeClr val="accent6">
                  <a:lumMod val="25000"/>
                </a:schemeClr>
              </a:solidFill>
              <a:latin typeface="+mj-lt"/>
              <a:ea typeface="Source Sans Pro"/>
              <a:cs typeface="Source Sans Pro"/>
              <a:sym typeface="Source Sans Pro"/>
            </a:endParaRPr>
          </a:p>
        </p:txBody>
      </p:sp>
      <p:sp>
        <p:nvSpPr>
          <p:cNvPr id="170" name="Google Shape;170;p23"/>
          <p:cNvSpPr/>
          <p:nvPr/>
        </p:nvSpPr>
        <p:spPr>
          <a:xfrm>
            <a:off x="5433798" y="1020326"/>
            <a:ext cx="1617340" cy="2412300"/>
          </a:xfrm>
          <a:prstGeom prst="ellipse">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lvl="0" algn="ct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Xử</a:t>
            </a:r>
            <a:r>
              <a:rPr lang="en-US" sz="2000" b="1" i="1" dirty="0">
                <a:solidFill>
                  <a:schemeClr val="accent6">
                    <a:lumMod val="25000"/>
                  </a:schemeClr>
                </a:solidFill>
                <a:latin typeface="Times New Roman" panose="02020603050405020304" pitchFamily="18" charset="0"/>
                <a:cs typeface="Times New Roman" panose="02020603050405020304" pitchFamily="18" charset="0"/>
              </a:rPr>
              <a:t> </a:t>
            </a: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lý</a:t>
            </a:r>
            <a:r>
              <a:rPr lang="en-US" sz="2000" b="1" i="1" dirty="0">
                <a:solidFill>
                  <a:schemeClr val="accent6">
                    <a:lumMod val="25000"/>
                  </a:schemeClr>
                </a:solidFill>
                <a:latin typeface="Times New Roman" panose="02020603050405020304" pitchFamily="18" charset="0"/>
                <a:cs typeface="Times New Roman" panose="02020603050405020304" pitchFamily="18" charset="0"/>
              </a:rPr>
              <a:t> </a:t>
            </a: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nhanh</a:t>
            </a:r>
            <a:r>
              <a:rPr lang="en-US" sz="2000" b="1" i="1" dirty="0">
                <a:solidFill>
                  <a:schemeClr val="accent6">
                    <a:lumMod val="25000"/>
                  </a:schemeClr>
                </a:solidFill>
                <a:latin typeface="Times New Roman" panose="02020603050405020304" pitchFamily="18" charset="0"/>
                <a:cs typeface="Times New Roman" panose="02020603050405020304" pitchFamily="18" charset="0"/>
              </a:rPr>
              <a:t> </a:t>
            </a: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nhạy</a:t>
            </a:r>
            <a:r>
              <a:rPr lang="en-US" sz="2000" b="1" i="1" dirty="0">
                <a:solidFill>
                  <a:schemeClr val="accent6">
                    <a:lumMod val="25000"/>
                  </a:schemeClr>
                </a:solidFill>
                <a:latin typeface="Times New Roman" panose="02020603050405020304" pitchFamily="18" charset="0"/>
                <a:cs typeface="Times New Roman" panose="02020603050405020304" pitchFamily="18" charset="0"/>
              </a:rPr>
              <a:t> </a:t>
            </a: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thao</a:t>
            </a:r>
            <a:r>
              <a:rPr lang="en-US" sz="2000" b="1" i="1" dirty="0">
                <a:solidFill>
                  <a:schemeClr val="accent6">
                    <a:lumMod val="25000"/>
                  </a:schemeClr>
                </a:solidFill>
                <a:latin typeface="Times New Roman" panose="02020603050405020304" pitchFamily="18" charset="0"/>
                <a:cs typeface="Times New Roman" panose="02020603050405020304" pitchFamily="18" charset="0"/>
              </a:rPr>
              <a:t> </a:t>
            </a: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tác</a:t>
            </a:r>
            <a:r>
              <a:rPr lang="en-US" sz="2000" b="1" i="1" dirty="0">
                <a:solidFill>
                  <a:schemeClr val="accent6">
                    <a:lumMod val="25000"/>
                  </a:schemeClr>
                </a:solidFill>
                <a:latin typeface="Times New Roman" panose="02020603050405020304" pitchFamily="18" charset="0"/>
                <a:cs typeface="Times New Roman" panose="02020603050405020304" pitchFamily="18" charset="0"/>
              </a:rPr>
              <a:t> DOM</a:t>
            </a:r>
            <a:endParaRPr sz="2000" dirty="0">
              <a:solidFill>
                <a:schemeClr val="accent6">
                  <a:lumMod val="25000"/>
                </a:schemeClr>
              </a:solidFill>
              <a:latin typeface="Times New Roman" panose="02020603050405020304" pitchFamily="18" charset="0"/>
              <a:ea typeface="Source Sans Pro"/>
              <a:cs typeface="Times New Roman" panose="02020603050405020304" pitchFamily="18" charset="0"/>
              <a:sym typeface="Source Sans Pro"/>
            </a:endParaRPr>
          </a:p>
        </p:txBody>
      </p:sp>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8" name="Google Shape;168;p23"/>
          <p:cNvSpPr/>
          <p:nvPr/>
        </p:nvSpPr>
        <p:spPr>
          <a:xfrm>
            <a:off x="3721016" y="1016683"/>
            <a:ext cx="1617338" cy="2412300"/>
          </a:xfrm>
          <a:prstGeom prst="ellipse">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lvl="0" algn="ct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Dễ</a:t>
            </a:r>
            <a:r>
              <a:rPr lang="en-US" sz="2000" b="1" i="1" dirty="0">
                <a:solidFill>
                  <a:schemeClr val="accent6">
                    <a:lumMod val="25000"/>
                  </a:schemeClr>
                </a:solidFill>
                <a:latin typeface="Times New Roman" panose="02020603050405020304" pitchFamily="18" charset="0"/>
                <a:cs typeface="Times New Roman" panose="02020603050405020304" pitchFamily="18" charset="0"/>
              </a:rPr>
              <a:t> </a:t>
            </a: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dàng</a:t>
            </a:r>
            <a:r>
              <a:rPr lang="en-US" sz="2000" b="1" i="1" dirty="0">
                <a:solidFill>
                  <a:schemeClr val="accent6">
                    <a:lumMod val="25000"/>
                  </a:schemeClr>
                </a:solidFill>
                <a:latin typeface="Times New Roman" panose="02020603050405020304" pitchFamily="18" charset="0"/>
                <a:cs typeface="Times New Roman" panose="02020603050405020304" pitchFamily="18" charset="0"/>
              </a:rPr>
              <a:t> </a:t>
            </a: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tạo</a:t>
            </a:r>
            <a:r>
              <a:rPr lang="en-US" sz="2000" b="1" i="1" dirty="0">
                <a:solidFill>
                  <a:schemeClr val="accent6">
                    <a:lumMod val="25000"/>
                  </a:schemeClr>
                </a:solidFill>
                <a:latin typeface="Times New Roman" panose="02020603050405020304" pitchFamily="18" charset="0"/>
                <a:cs typeface="Times New Roman" panose="02020603050405020304" pitchFamily="18" charset="0"/>
              </a:rPr>
              <a:t> Ajax</a:t>
            </a:r>
            <a:endParaRPr sz="2000" dirty="0">
              <a:solidFill>
                <a:schemeClr val="accent6">
                  <a:lumMod val="25000"/>
                </a:schemeClr>
              </a:solidFill>
              <a:latin typeface="Times New Roman" panose="02020603050405020304" pitchFamily="18" charset="0"/>
              <a:ea typeface="Source Sans Pro"/>
              <a:cs typeface="Times New Roman" panose="02020603050405020304" pitchFamily="18" charset="0"/>
              <a:sym typeface="Source Sans Pro"/>
            </a:endParaRPr>
          </a:p>
        </p:txBody>
      </p:sp>
      <p:sp>
        <p:nvSpPr>
          <p:cNvPr id="9" name="Google Shape;168;p23"/>
          <p:cNvSpPr/>
          <p:nvPr/>
        </p:nvSpPr>
        <p:spPr>
          <a:xfrm>
            <a:off x="7140932" y="1020326"/>
            <a:ext cx="1617338" cy="2412300"/>
          </a:xfrm>
          <a:prstGeom prst="ellipse">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lvl="0" algn="ct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Đơn</a:t>
            </a:r>
            <a:r>
              <a:rPr lang="en-US" sz="2000" b="1" i="1" dirty="0">
                <a:solidFill>
                  <a:schemeClr val="accent6">
                    <a:lumMod val="25000"/>
                  </a:schemeClr>
                </a:solidFill>
                <a:latin typeface="Times New Roman" panose="02020603050405020304" pitchFamily="18" charset="0"/>
                <a:cs typeface="Times New Roman" panose="02020603050405020304" pitchFamily="18" charset="0"/>
              </a:rPr>
              <a:t> </a:t>
            </a: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giản</a:t>
            </a:r>
            <a:r>
              <a:rPr lang="en-US" sz="2000" b="1" i="1" dirty="0">
                <a:solidFill>
                  <a:schemeClr val="accent6">
                    <a:lumMod val="25000"/>
                  </a:schemeClr>
                </a:solidFill>
                <a:latin typeface="Times New Roman" panose="02020603050405020304" pitchFamily="18" charset="0"/>
                <a:cs typeface="Times New Roman" panose="02020603050405020304" pitchFamily="18" charset="0"/>
              </a:rPr>
              <a:t> </a:t>
            </a: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hóa</a:t>
            </a:r>
            <a:r>
              <a:rPr lang="en-US" sz="2000" b="1" i="1" dirty="0">
                <a:solidFill>
                  <a:schemeClr val="accent6">
                    <a:lumMod val="25000"/>
                  </a:schemeClr>
                </a:solidFill>
                <a:latin typeface="Times New Roman" panose="02020603050405020304" pitchFamily="18" charset="0"/>
                <a:cs typeface="Times New Roman" panose="02020603050405020304" pitchFamily="18" charset="0"/>
              </a:rPr>
              <a:t> </a:t>
            </a: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việc</a:t>
            </a:r>
            <a:r>
              <a:rPr lang="en-US" sz="2000" b="1" i="1" dirty="0">
                <a:solidFill>
                  <a:schemeClr val="accent6">
                    <a:lumMod val="25000"/>
                  </a:schemeClr>
                </a:solidFill>
                <a:latin typeface="Times New Roman" panose="02020603050405020304" pitchFamily="18" charset="0"/>
                <a:cs typeface="Times New Roman" panose="02020603050405020304" pitchFamily="18" charset="0"/>
              </a:rPr>
              <a:t> </a:t>
            </a: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tạo</a:t>
            </a:r>
            <a:r>
              <a:rPr lang="en-US" sz="2000" b="1" i="1" dirty="0">
                <a:solidFill>
                  <a:schemeClr val="accent6">
                    <a:lumMod val="25000"/>
                  </a:schemeClr>
                </a:solidFill>
                <a:latin typeface="Times New Roman" panose="02020603050405020304" pitchFamily="18" charset="0"/>
                <a:cs typeface="Times New Roman" panose="02020603050405020304" pitchFamily="18" charset="0"/>
              </a:rPr>
              <a:t> </a:t>
            </a: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hiệu</a:t>
            </a:r>
            <a:r>
              <a:rPr lang="en-US" sz="2000" b="1" i="1" dirty="0">
                <a:solidFill>
                  <a:schemeClr val="accent6">
                    <a:lumMod val="25000"/>
                  </a:schemeClr>
                </a:solidFill>
                <a:latin typeface="Times New Roman" panose="02020603050405020304" pitchFamily="18" charset="0"/>
                <a:cs typeface="Times New Roman" panose="02020603050405020304" pitchFamily="18" charset="0"/>
              </a:rPr>
              <a:t> </a:t>
            </a: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ứng</a:t>
            </a:r>
            <a:endParaRPr sz="2000" dirty="0">
              <a:solidFill>
                <a:schemeClr val="accent6">
                  <a:lumMod val="25000"/>
                </a:schemeClr>
              </a:solidFill>
              <a:latin typeface="Times New Roman" panose="02020603050405020304" pitchFamily="18" charset="0"/>
              <a:ea typeface="Source Sans Pro"/>
              <a:cs typeface="Times New Roman" panose="02020603050405020304" pitchFamily="18" charset="0"/>
              <a:sym typeface="Source Sans Pro"/>
            </a:endParaRPr>
          </a:p>
        </p:txBody>
      </p:sp>
      <p:sp>
        <p:nvSpPr>
          <p:cNvPr id="11" name="Google Shape;169;p23"/>
          <p:cNvSpPr/>
          <p:nvPr/>
        </p:nvSpPr>
        <p:spPr>
          <a:xfrm>
            <a:off x="1076392" y="3696103"/>
            <a:ext cx="6647599" cy="1053748"/>
          </a:xfrm>
          <a:prstGeom prst="ellipse">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lvl="0" algn="ct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Hỗ</a:t>
            </a:r>
            <a:r>
              <a:rPr lang="en-US" sz="2000" b="1" i="1" dirty="0">
                <a:solidFill>
                  <a:schemeClr val="accent6">
                    <a:lumMod val="25000"/>
                  </a:schemeClr>
                </a:solidFill>
                <a:latin typeface="Times New Roman" panose="02020603050405020304" pitchFamily="18" charset="0"/>
                <a:cs typeface="Times New Roman" panose="02020603050405020304" pitchFamily="18" charset="0"/>
              </a:rPr>
              <a:t> </a:t>
            </a: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trợ</a:t>
            </a:r>
            <a:r>
              <a:rPr lang="en-US" sz="2000" b="1" i="1" dirty="0">
                <a:solidFill>
                  <a:schemeClr val="accent6">
                    <a:lumMod val="25000"/>
                  </a:schemeClr>
                </a:solidFill>
                <a:latin typeface="Times New Roman" panose="02020603050405020304" pitchFamily="18" charset="0"/>
                <a:cs typeface="Times New Roman" panose="02020603050405020304" pitchFamily="18" charset="0"/>
              </a:rPr>
              <a:t> </a:t>
            </a: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tốt</a:t>
            </a:r>
            <a:r>
              <a:rPr lang="en-US" sz="2000" b="1" i="1" dirty="0">
                <a:solidFill>
                  <a:schemeClr val="accent6">
                    <a:lumMod val="25000"/>
                  </a:schemeClr>
                </a:solidFill>
                <a:latin typeface="Times New Roman" panose="02020603050405020304" pitchFamily="18" charset="0"/>
                <a:cs typeface="Times New Roman" panose="02020603050405020304" pitchFamily="18" charset="0"/>
              </a:rPr>
              <a:t> </a:t>
            </a: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phương</a:t>
            </a:r>
            <a:r>
              <a:rPr lang="en-US" sz="2000" b="1" i="1" dirty="0">
                <a:solidFill>
                  <a:schemeClr val="accent6">
                    <a:lumMod val="25000"/>
                  </a:schemeClr>
                </a:solidFill>
                <a:latin typeface="Times New Roman" panose="02020603050405020304" pitchFamily="18" charset="0"/>
                <a:cs typeface="Times New Roman" panose="02020603050405020304" pitchFamily="18" charset="0"/>
              </a:rPr>
              <a:t> </a:t>
            </a: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thức</a:t>
            </a:r>
            <a:r>
              <a:rPr lang="en-US" sz="2000" b="1" i="1" dirty="0">
                <a:solidFill>
                  <a:schemeClr val="accent6">
                    <a:lumMod val="25000"/>
                  </a:schemeClr>
                </a:solidFill>
                <a:latin typeface="Times New Roman" panose="02020603050405020304" pitchFamily="18" charset="0"/>
                <a:cs typeface="Times New Roman" panose="02020603050405020304" pitchFamily="18" charset="0"/>
              </a:rPr>
              <a:t> </a:t>
            </a: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sự</a:t>
            </a:r>
            <a:r>
              <a:rPr lang="en-US" sz="2000" b="1" i="1" dirty="0">
                <a:solidFill>
                  <a:schemeClr val="accent6">
                    <a:lumMod val="25000"/>
                  </a:schemeClr>
                </a:solidFill>
                <a:latin typeface="Times New Roman" panose="02020603050405020304" pitchFamily="18" charset="0"/>
                <a:cs typeface="Times New Roman" panose="02020603050405020304" pitchFamily="18" charset="0"/>
              </a:rPr>
              <a:t> </a:t>
            </a:r>
            <a:r>
              <a:rPr lang="en-US" sz="2000" b="1" i="1" dirty="0" err="1">
                <a:solidFill>
                  <a:schemeClr val="accent6">
                    <a:lumMod val="25000"/>
                  </a:schemeClr>
                </a:solidFill>
                <a:latin typeface="Times New Roman" panose="02020603050405020304" pitchFamily="18" charset="0"/>
                <a:cs typeface="Times New Roman" panose="02020603050405020304" pitchFamily="18" charset="0"/>
              </a:rPr>
              <a:t>kiện</a:t>
            </a:r>
            <a:r>
              <a:rPr lang="en-US" sz="2000" b="1" i="1" dirty="0">
                <a:solidFill>
                  <a:schemeClr val="accent6">
                    <a:lumMod val="25000"/>
                  </a:schemeClr>
                </a:solidFill>
                <a:latin typeface="Times New Roman" panose="02020603050405020304" pitchFamily="18" charset="0"/>
                <a:cs typeface="Times New Roman" panose="02020603050405020304" pitchFamily="18" charset="0"/>
              </a:rPr>
              <a:t> HTML</a:t>
            </a:r>
            <a:endParaRPr sz="2000" dirty="0">
              <a:solidFill>
                <a:schemeClr val="accent6">
                  <a:lumMod val="25000"/>
                </a:schemeClr>
              </a:solidFill>
              <a:latin typeface="Times New Roman" panose="02020603050405020304" pitchFamily="18" charset="0"/>
              <a:ea typeface="Source Sans Pro"/>
              <a:cs typeface="Times New Roman" panose="02020603050405020304" pitchFamily="18" charset="0"/>
              <a:sym typeface="Source Sans Pro"/>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wipe(down)">
                                      <p:cBhvr>
                                        <p:cTn id="7" dur="580">
                                          <p:stCondLst>
                                            <p:cond delay="0"/>
                                          </p:stCondLst>
                                        </p:cTn>
                                        <p:tgtEl>
                                          <p:spTgt spid="167"/>
                                        </p:tgtEl>
                                      </p:cBhvr>
                                    </p:animEffect>
                                    <p:anim calcmode="lin" valueType="num">
                                      <p:cBhvr>
                                        <p:cTn id="8" dur="1822" tmFilter="0,0; 0.14,0.36; 0.43,0.73; 0.71,0.91; 1.0,1.0">
                                          <p:stCondLst>
                                            <p:cond delay="0"/>
                                          </p:stCondLst>
                                        </p:cTn>
                                        <p:tgtEl>
                                          <p:spTgt spid="16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7"/>
                                        </p:tgtEl>
                                        <p:attrNameLst>
                                          <p:attrName>ppt_y</p:attrName>
                                        </p:attrNameLst>
                                      </p:cBhvr>
                                      <p:tavLst>
                                        <p:tav tm="0" fmla="#ppt_y-sin(pi*$)/81">
                                          <p:val>
                                            <p:fltVal val="0"/>
                                          </p:val>
                                        </p:tav>
                                        <p:tav tm="100000">
                                          <p:val>
                                            <p:fltVal val="1"/>
                                          </p:val>
                                        </p:tav>
                                      </p:tavLst>
                                    </p:anim>
                                    <p:animScale>
                                      <p:cBhvr>
                                        <p:cTn id="13" dur="26">
                                          <p:stCondLst>
                                            <p:cond delay="650"/>
                                          </p:stCondLst>
                                        </p:cTn>
                                        <p:tgtEl>
                                          <p:spTgt spid="167"/>
                                        </p:tgtEl>
                                      </p:cBhvr>
                                      <p:to x="100000" y="60000"/>
                                    </p:animScale>
                                    <p:animScale>
                                      <p:cBhvr>
                                        <p:cTn id="14" dur="166" decel="50000">
                                          <p:stCondLst>
                                            <p:cond delay="676"/>
                                          </p:stCondLst>
                                        </p:cTn>
                                        <p:tgtEl>
                                          <p:spTgt spid="167"/>
                                        </p:tgtEl>
                                      </p:cBhvr>
                                      <p:to x="100000" y="100000"/>
                                    </p:animScale>
                                    <p:animScale>
                                      <p:cBhvr>
                                        <p:cTn id="15" dur="26">
                                          <p:stCondLst>
                                            <p:cond delay="1312"/>
                                          </p:stCondLst>
                                        </p:cTn>
                                        <p:tgtEl>
                                          <p:spTgt spid="167"/>
                                        </p:tgtEl>
                                      </p:cBhvr>
                                      <p:to x="100000" y="80000"/>
                                    </p:animScale>
                                    <p:animScale>
                                      <p:cBhvr>
                                        <p:cTn id="16" dur="166" decel="50000">
                                          <p:stCondLst>
                                            <p:cond delay="1338"/>
                                          </p:stCondLst>
                                        </p:cTn>
                                        <p:tgtEl>
                                          <p:spTgt spid="167"/>
                                        </p:tgtEl>
                                      </p:cBhvr>
                                      <p:to x="100000" y="100000"/>
                                    </p:animScale>
                                    <p:animScale>
                                      <p:cBhvr>
                                        <p:cTn id="17" dur="26">
                                          <p:stCondLst>
                                            <p:cond delay="1642"/>
                                          </p:stCondLst>
                                        </p:cTn>
                                        <p:tgtEl>
                                          <p:spTgt spid="167"/>
                                        </p:tgtEl>
                                      </p:cBhvr>
                                      <p:to x="100000" y="90000"/>
                                    </p:animScale>
                                    <p:animScale>
                                      <p:cBhvr>
                                        <p:cTn id="18" dur="166" decel="50000">
                                          <p:stCondLst>
                                            <p:cond delay="1668"/>
                                          </p:stCondLst>
                                        </p:cTn>
                                        <p:tgtEl>
                                          <p:spTgt spid="167"/>
                                        </p:tgtEl>
                                      </p:cBhvr>
                                      <p:to x="100000" y="100000"/>
                                    </p:animScale>
                                    <p:animScale>
                                      <p:cBhvr>
                                        <p:cTn id="19" dur="26">
                                          <p:stCondLst>
                                            <p:cond delay="1808"/>
                                          </p:stCondLst>
                                        </p:cTn>
                                        <p:tgtEl>
                                          <p:spTgt spid="167"/>
                                        </p:tgtEl>
                                      </p:cBhvr>
                                      <p:to x="100000" y="95000"/>
                                    </p:animScale>
                                    <p:animScale>
                                      <p:cBhvr>
                                        <p:cTn id="20" dur="166" decel="50000">
                                          <p:stCondLst>
                                            <p:cond delay="1834"/>
                                          </p:stCondLst>
                                        </p:cTn>
                                        <p:tgtEl>
                                          <p:spTgt spid="16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grpId="0" nodeType="clickEffect">
                                  <p:stCondLst>
                                    <p:cond delay="0"/>
                                  </p:stCondLst>
                                  <p:childTnLst>
                                    <p:set>
                                      <p:cBhvr>
                                        <p:cTn id="24" dur="1" fill="hold">
                                          <p:stCondLst>
                                            <p:cond delay="0"/>
                                          </p:stCondLst>
                                        </p:cTn>
                                        <p:tgtEl>
                                          <p:spTgt spid="169"/>
                                        </p:tgtEl>
                                        <p:attrNameLst>
                                          <p:attrName>style.visibility</p:attrName>
                                        </p:attrNameLst>
                                      </p:cBhvr>
                                      <p:to>
                                        <p:strVal val="visible"/>
                                      </p:to>
                                    </p:set>
                                    <p:animEffect transition="in" filter="fade">
                                      <p:cBhvr>
                                        <p:cTn id="25" dur="2000"/>
                                        <p:tgtEl>
                                          <p:spTgt spid="169"/>
                                        </p:tgtEl>
                                      </p:cBhvr>
                                    </p:animEffect>
                                    <p:anim calcmode="lin" valueType="num">
                                      <p:cBhvr>
                                        <p:cTn id="26" dur="2000" fill="hold"/>
                                        <p:tgtEl>
                                          <p:spTgt spid="169"/>
                                        </p:tgtEl>
                                        <p:attrNameLst>
                                          <p:attrName>ppt_w</p:attrName>
                                        </p:attrNameLst>
                                      </p:cBhvr>
                                      <p:tavLst>
                                        <p:tav tm="0" fmla="#ppt_w*sin(2.5*pi*$)">
                                          <p:val>
                                            <p:fltVal val="0"/>
                                          </p:val>
                                        </p:tav>
                                        <p:tav tm="100000">
                                          <p:val>
                                            <p:fltVal val="1"/>
                                          </p:val>
                                        </p:tav>
                                      </p:tavLst>
                                    </p:anim>
                                    <p:anim calcmode="lin" valueType="num">
                                      <p:cBhvr>
                                        <p:cTn id="27" dur="2000" fill="hold"/>
                                        <p:tgtEl>
                                          <p:spTgt spid="169"/>
                                        </p:tgtEl>
                                        <p:attrNameLst>
                                          <p:attrName>ppt_h</p:attrName>
                                        </p:attrNameLst>
                                      </p:cBhvr>
                                      <p:tavLst>
                                        <p:tav tm="0">
                                          <p:val>
                                            <p:strVal val="#ppt_h"/>
                                          </p:val>
                                        </p:tav>
                                        <p:tav tm="100000">
                                          <p:val>
                                            <p:strVal val="#ppt_h"/>
                                          </p:val>
                                        </p:tav>
                                      </p:tavLst>
                                    </p:anim>
                                  </p:childTnLst>
                                </p:cTn>
                              </p:par>
                              <p:par>
                                <p:cTn id="28" presetID="45" presetClass="entr" presetSubtype="0" fill="hold" grpId="0" nodeType="withEffect">
                                  <p:stCondLst>
                                    <p:cond delay="0"/>
                                  </p:stCondLst>
                                  <p:childTnLst>
                                    <p:set>
                                      <p:cBhvr>
                                        <p:cTn id="29" dur="1" fill="hold">
                                          <p:stCondLst>
                                            <p:cond delay="0"/>
                                          </p:stCondLst>
                                        </p:cTn>
                                        <p:tgtEl>
                                          <p:spTgt spid="168"/>
                                        </p:tgtEl>
                                        <p:attrNameLst>
                                          <p:attrName>style.visibility</p:attrName>
                                        </p:attrNameLst>
                                      </p:cBhvr>
                                      <p:to>
                                        <p:strVal val="visible"/>
                                      </p:to>
                                    </p:set>
                                    <p:animEffect transition="in" filter="fade">
                                      <p:cBhvr>
                                        <p:cTn id="30" dur="2000"/>
                                        <p:tgtEl>
                                          <p:spTgt spid="168"/>
                                        </p:tgtEl>
                                      </p:cBhvr>
                                    </p:animEffect>
                                    <p:anim calcmode="lin" valueType="num">
                                      <p:cBhvr>
                                        <p:cTn id="31" dur="2000" fill="hold"/>
                                        <p:tgtEl>
                                          <p:spTgt spid="168"/>
                                        </p:tgtEl>
                                        <p:attrNameLst>
                                          <p:attrName>ppt_w</p:attrName>
                                        </p:attrNameLst>
                                      </p:cBhvr>
                                      <p:tavLst>
                                        <p:tav tm="0" fmla="#ppt_w*sin(2.5*pi*$)">
                                          <p:val>
                                            <p:fltVal val="0"/>
                                          </p:val>
                                        </p:tav>
                                        <p:tav tm="100000">
                                          <p:val>
                                            <p:fltVal val="1"/>
                                          </p:val>
                                        </p:tav>
                                      </p:tavLst>
                                    </p:anim>
                                    <p:anim calcmode="lin" valueType="num">
                                      <p:cBhvr>
                                        <p:cTn id="32" dur="2000" fill="hold"/>
                                        <p:tgtEl>
                                          <p:spTgt spid="168"/>
                                        </p:tgtEl>
                                        <p:attrNameLst>
                                          <p:attrName>ppt_h</p:attrName>
                                        </p:attrNameLst>
                                      </p:cBhvr>
                                      <p:tavLst>
                                        <p:tav tm="0">
                                          <p:val>
                                            <p:strVal val="#ppt_h"/>
                                          </p:val>
                                        </p:tav>
                                        <p:tav tm="100000">
                                          <p:val>
                                            <p:strVal val="#ppt_h"/>
                                          </p:val>
                                        </p:tav>
                                      </p:tavLst>
                                    </p:anim>
                                  </p:childTnLst>
                                </p:cTn>
                              </p:par>
                              <p:par>
                                <p:cTn id="33" presetID="45"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2000"/>
                                        <p:tgtEl>
                                          <p:spTgt spid="8"/>
                                        </p:tgtEl>
                                      </p:cBhvr>
                                    </p:animEffect>
                                    <p:anim calcmode="lin" valueType="num">
                                      <p:cBhvr>
                                        <p:cTn id="36" dur="2000" fill="hold"/>
                                        <p:tgtEl>
                                          <p:spTgt spid="8"/>
                                        </p:tgtEl>
                                        <p:attrNameLst>
                                          <p:attrName>ppt_w</p:attrName>
                                        </p:attrNameLst>
                                      </p:cBhvr>
                                      <p:tavLst>
                                        <p:tav tm="0" fmla="#ppt_w*sin(2.5*pi*$)">
                                          <p:val>
                                            <p:fltVal val="0"/>
                                          </p:val>
                                        </p:tav>
                                        <p:tav tm="100000">
                                          <p:val>
                                            <p:fltVal val="1"/>
                                          </p:val>
                                        </p:tav>
                                      </p:tavLst>
                                    </p:anim>
                                    <p:anim calcmode="lin" valueType="num">
                                      <p:cBhvr>
                                        <p:cTn id="37" dur="2000" fill="hold"/>
                                        <p:tgtEl>
                                          <p:spTgt spid="8"/>
                                        </p:tgtEl>
                                        <p:attrNameLst>
                                          <p:attrName>ppt_h</p:attrName>
                                        </p:attrNameLst>
                                      </p:cBhvr>
                                      <p:tavLst>
                                        <p:tav tm="0">
                                          <p:val>
                                            <p:strVal val="#ppt_h"/>
                                          </p:val>
                                        </p:tav>
                                        <p:tav tm="100000">
                                          <p:val>
                                            <p:strVal val="#ppt_h"/>
                                          </p:val>
                                        </p:tav>
                                      </p:tavLst>
                                    </p:anim>
                                  </p:childTnLst>
                                </p:cTn>
                              </p:par>
                              <p:par>
                                <p:cTn id="38" presetID="45" presetClass="entr" presetSubtype="0" fill="hold" grpId="0" nodeType="withEffect">
                                  <p:stCondLst>
                                    <p:cond delay="0"/>
                                  </p:stCondLst>
                                  <p:childTnLst>
                                    <p:set>
                                      <p:cBhvr>
                                        <p:cTn id="39" dur="1" fill="hold">
                                          <p:stCondLst>
                                            <p:cond delay="0"/>
                                          </p:stCondLst>
                                        </p:cTn>
                                        <p:tgtEl>
                                          <p:spTgt spid="170"/>
                                        </p:tgtEl>
                                        <p:attrNameLst>
                                          <p:attrName>style.visibility</p:attrName>
                                        </p:attrNameLst>
                                      </p:cBhvr>
                                      <p:to>
                                        <p:strVal val="visible"/>
                                      </p:to>
                                    </p:set>
                                    <p:animEffect transition="in" filter="fade">
                                      <p:cBhvr>
                                        <p:cTn id="40" dur="2000"/>
                                        <p:tgtEl>
                                          <p:spTgt spid="170"/>
                                        </p:tgtEl>
                                      </p:cBhvr>
                                    </p:animEffect>
                                    <p:anim calcmode="lin" valueType="num">
                                      <p:cBhvr>
                                        <p:cTn id="41" dur="2000" fill="hold"/>
                                        <p:tgtEl>
                                          <p:spTgt spid="170"/>
                                        </p:tgtEl>
                                        <p:attrNameLst>
                                          <p:attrName>ppt_w</p:attrName>
                                        </p:attrNameLst>
                                      </p:cBhvr>
                                      <p:tavLst>
                                        <p:tav tm="0" fmla="#ppt_w*sin(2.5*pi*$)">
                                          <p:val>
                                            <p:fltVal val="0"/>
                                          </p:val>
                                        </p:tav>
                                        <p:tav tm="100000">
                                          <p:val>
                                            <p:fltVal val="1"/>
                                          </p:val>
                                        </p:tav>
                                      </p:tavLst>
                                    </p:anim>
                                    <p:anim calcmode="lin" valueType="num">
                                      <p:cBhvr>
                                        <p:cTn id="42" dur="2000" fill="hold"/>
                                        <p:tgtEl>
                                          <p:spTgt spid="170"/>
                                        </p:tgtEl>
                                        <p:attrNameLst>
                                          <p:attrName>ppt_h</p:attrName>
                                        </p:attrNameLst>
                                      </p:cBhvr>
                                      <p:tavLst>
                                        <p:tav tm="0">
                                          <p:val>
                                            <p:strVal val="#ppt_h"/>
                                          </p:val>
                                        </p:tav>
                                        <p:tav tm="100000">
                                          <p:val>
                                            <p:strVal val="#ppt_h"/>
                                          </p:val>
                                        </p:tav>
                                      </p:tavLst>
                                    </p:anim>
                                  </p:childTnLst>
                                </p:cTn>
                              </p:par>
                              <p:par>
                                <p:cTn id="43" presetID="45"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2000"/>
                                        <p:tgtEl>
                                          <p:spTgt spid="9"/>
                                        </p:tgtEl>
                                      </p:cBhvr>
                                    </p:animEffect>
                                    <p:anim calcmode="lin" valueType="num">
                                      <p:cBhvr>
                                        <p:cTn id="46" dur="2000" fill="hold"/>
                                        <p:tgtEl>
                                          <p:spTgt spid="9"/>
                                        </p:tgtEl>
                                        <p:attrNameLst>
                                          <p:attrName>ppt_w</p:attrName>
                                        </p:attrNameLst>
                                      </p:cBhvr>
                                      <p:tavLst>
                                        <p:tav tm="0" fmla="#ppt_w*sin(2.5*pi*$)">
                                          <p:val>
                                            <p:fltVal val="0"/>
                                          </p:val>
                                        </p:tav>
                                        <p:tav tm="100000">
                                          <p:val>
                                            <p:fltVal val="1"/>
                                          </p:val>
                                        </p:tav>
                                      </p:tavLst>
                                    </p:anim>
                                    <p:anim calcmode="lin" valueType="num">
                                      <p:cBhvr>
                                        <p:cTn id="47" dur="2000" fill="hold"/>
                                        <p:tgtEl>
                                          <p:spTgt spid="9"/>
                                        </p:tgtEl>
                                        <p:attrNameLst>
                                          <p:attrName>ppt_h</p:attrName>
                                        </p:attrNameLst>
                                      </p:cBhvr>
                                      <p:tavLst>
                                        <p:tav tm="0">
                                          <p:val>
                                            <p:strVal val="#ppt_h"/>
                                          </p:val>
                                        </p:tav>
                                        <p:tav tm="100000">
                                          <p:val>
                                            <p:strVal val="#ppt_h"/>
                                          </p:val>
                                        </p:tav>
                                      </p:tavLst>
                                    </p:anim>
                                  </p:childTnLst>
                                </p:cTn>
                              </p:par>
                              <p:par>
                                <p:cTn id="48" presetID="45"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2000"/>
                                        <p:tgtEl>
                                          <p:spTgt spid="11"/>
                                        </p:tgtEl>
                                      </p:cBhvr>
                                    </p:animEffect>
                                    <p:anim calcmode="lin" valueType="num">
                                      <p:cBhvr>
                                        <p:cTn id="51" dur="2000" fill="hold"/>
                                        <p:tgtEl>
                                          <p:spTgt spid="11"/>
                                        </p:tgtEl>
                                        <p:attrNameLst>
                                          <p:attrName>ppt_w</p:attrName>
                                        </p:attrNameLst>
                                      </p:cBhvr>
                                      <p:tavLst>
                                        <p:tav tm="0" fmla="#ppt_w*sin(2.5*pi*$)">
                                          <p:val>
                                            <p:fltVal val="0"/>
                                          </p:val>
                                        </p:tav>
                                        <p:tav tm="100000">
                                          <p:val>
                                            <p:fltVal val="1"/>
                                          </p:val>
                                        </p:tav>
                                      </p:tavLst>
                                    </p:anim>
                                    <p:anim calcmode="lin" valueType="num">
                                      <p:cBhvr>
                                        <p:cTn id="52" dur="20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P spid="168" grpId="0" animBg="1"/>
      <p:bldP spid="169" grpId="0" animBg="1"/>
      <p:bldP spid="170" grpId="0" animBg="1"/>
      <p:bldP spid="8" grpId="0" animBg="1"/>
      <p:bldP spid="9" grpId="0" animBg="1"/>
      <p:bldP spid="11" grpId="0" animBg="1"/>
    </p:bldLst>
  </p:timing>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TotalTime>
  <Words>852</Words>
  <Application>Microsoft Office PowerPoint</Application>
  <PresentationFormat>On-screen Show (16:9)</PresentationFormat>
  <Paragraphs>125</Paragraphs>
  <Slides>23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Roboto Slab</vt:lpstr>
      <vt:lpstr>Source Sans Pro</vt:lpstr>
      <vt:lpstr>Times New Roman</vt:lpstr>
      <vt:lpstr>Cordelia template</vt:lpstr>
      <vt:lpstr>BÁO CÁO ĐỒ ÁN by nhóm 4</vt:lpstr>
      <vt:lpstr>Thành viên nhóm</vt:lpstr>
      <vt:lpstr>PowerPoint Presentation</vt:lpstr>
      <vt:lpstr>PowerPoint Presentation</vt:lpstr>
      <vt:lpstr>PowerPoint Presentation</vt:lpstr>
      <vt:lpstr>PowerPoint Presentation</vt:lpstr>
      <vt:lpstr>A. Jquery là gì ? </vt:lpstr>
      <vt:lpstr>B. Lịch sử của Jquery</vt:lpstr>
      <vt:lpstr>Các tính năng quan trọng của jQuery</vt:lpstr>
      <vt:lpstr>PowerPoint Presentation</vt:lpstr>
      <vt:lpstr>PowerPoint Presentation</vt:lpstr>
      <vt:lpstr> Giới thiệu Bootstrap</vt:lpstr>
      <vt:lpstr>Bootstrap.CSS </vt:lpstr>
      <vt:lpstr>Bootstrap.JS </vt:lpstr>
      <vt:lpstr>Glyphicons </vt:lpstr>
      <vt:lpstr>Ưu điểm</vt:lpstr>
      <vt:lpstr>PowerPoint Presentation</vt:lpstr>
      <vt:lpstr>a. Header</vt:lpstr>
      <vt:lpstr>a. Header</vt:lpstr>
      <vt:lpstr>b. Body</vt:lpstr>
      <vt:lpstr>b. Body</vt:lpstr>
      <vt:lpstr>c. Footer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by group 4</dc:title>
  <dc:creator>Admin</dc:creator>
  <cp:lastModifiedBy>Admin</cp:lastModifiedBy>
  <cp:revision>31</cp:revision>
  <dcterms:modified xsi:type="dcterms:W3CDTF">2022-12-16T12:48:30Z</dcterms:modified>
</cp:coreProperties>
</file>